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3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5.xml" ContentType="application/vnd.openxmlformats-officedocument.drawingml.chart+xml"/>
  <Override PartName="/ppt/drawings/drawing4.xml" ContentType="application/vnd.openxmlformats-officedocument.drawingml.chartshapes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40"/>
  </p:notesMasterIdLst>
  <p:sldIdLst>
    <p:sldId id="303" r:id="rId2"/>
    <p:sldId id="257" r:id="rId3"/>
    <p:sldId id="259" r:id="rId4"/>
    <p:sldId id="260" r:id="rId5"/>
    <p:sldId id="261" r:id="rId6"/>
    <p:sldId id="263" r:id="rId7"/>
    <p:sldId id="265" r:id="rId8"/>
    <p:sldId id="266" r:id="rId9"/>
    <p:sldId id="267" r:id="rId10"/>
    <p:sldId id="299" r:id="rId11"/>
    <p:sldId id="300" r:id="rId12"/>
    <p:sldId id="301" r:id="rId13"/>
    <p:sldId id="302" r:id="rId14"/>
    <p:sldId id="271" r:id="rId15"/>
    <p:sldId id="268" r:id="rId16"/>
    <p:sldId id="291" r:id="rId17"/>
    <p:sldId id="269" r:id="rId18"/>
    <p:sldId id="286" r:id="rId19"/>
    <p:sldId id="292" r:id="rId20"/>
    <p:sldId id="293" r:id="rId21"/>
    <p:sldId id="294" r:id="rId22"/>
    <p:sldId id="295" r:id="rId23"/>
    <p:sldId id="296" r:id="rId24"/>
    <p:sldId id="272" r:id="rId25"/>
    <p:sldId id="273" r:id="rId26"/>
    <p:sldId id="275" r:id="rId27"/>
    <p:sldId id="277" r:id="rId28"/>
    <p:sldId id="287" r:id="rId29"/>
    <p:sldId id="288" r:id="rId30"/>
    <p:sldId id="289" r:id="rId31"/>
    <p:sldId id="290" r:id="rId32"/>
    <p:sldId id="279" r:id="rId33"/>
    <p:sldId id="280" r:id="rId34"/>
    <p:sldId id="281" r:id="rId35"/>
    <p:sldId id="282" r:id="rId36"/>
    <p:sldId id="284" r:id="rId37"/>
    <p:sldId id="285" r:id="rId38"/>
    <p:sldId id="298" r:id="rId39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97" autoAdjust="0"/>
  </p:normalViewPr>
  <p:slideViewPr>
    <p:cSldViewPr>
      <p:cViewPr varScale="1">
        <p:scale>
          <a:sx n="110" d="100"/>
          <a:sy n="110" d="100"/>
        </p:scale>
        <p:origin x="-15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483549446886857E-3"/>
          <c:y val="3.7499999999999999E-2"/>
          <c:w val="0.96535603186947483"/>
          <c:h val="0.86901033464566935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marker>
            <c:spPr>
              <a:solidFill>
                <a:schemeClr val="accent6">
                  <a:lumMod val="75000"/>
                </a:schemeClr>
              </a:solidFill>
            </c:spPr>
          </c:marker>
          <c:dLbls>
            <c:dLbl>
              <c:idx val="0"/>
              <c:layout>
                <c:manualLayout>
                  <c:x val="-6.4563758788706016E-2"/>
                  <c:y val="7.1874999999999994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26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348</a:t>
                    </a:r>
                    <a:r>
                      <a:rPr lang="ru-RU" sz="1400" dirty="0" smtClean="0"/>
                      <a:t> руб.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9368145602869525E-2"/>
                  <c:y val="7.812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sz="1400" dirty="0" smtClean="0"/>
                      <a:t>28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883</a:t>
                    </a:r>
                    <a:r>
                      <a:rPr lang="ru-RU" sz="1400" dirty="0" smtClean="0"/>
                      <a:t> руб</a:t>
                    </a:r>
                    <a:r>
                      <a:rPr lang="ru-RU" dirty="0" smtClean="0"/>
                      <a:t>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2989032964591241E-2"/>
                  <c:y val="6.8750000000000006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31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626</a:t>
                    </a:r>
                    <a:r>
                      <a:rPr lang="ru-RU" sz="1400" baseline="0" dirty="0" smtClean="0"/>
                      <a:t> руб</a:t>
                    </a:r>
                    <a:r>
                      <a:rPr lang="ru-RU" baseline="0" dirty="0" smtClean="0"/>
                      <a:t>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0391226371672988E-2"/>
                  <c:y val="6.5625000000000003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34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030</a:t>
                    </a:r>
                    <a:r>
                      <a:rPr lang="ru-RU" sz="1400" dirty="0" smtClean="0"/>
                      <a:t> руб</a:t>
                    </a:r>
                    <a:r>
                      <a:rPr lang="ru-RU" dirty="0" smtClean="0"/>
                      <a:t>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7241774723443423E-2"/>
                  <c:y val="7.8125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36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208</a:t>
                    </a:r>
                    <a:r>
                      <a:rPr lang="ru-RU" sz="1400" dirty="0" smtClean="0"/>
                      <a:t> руб</a:t>
                    </a:r>
                    <a:r>
                      <a:rPr lang="ru-RU" dirty="0" smtClean="0"/>
                      <a:t>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2021 год</c:v>
                </c:pt>
                <c:pt idx="1">
                  <c:v>Оценка 2022 год</c:v>
                </c:pt>
                <c:pt idx="2">
                  <c:v>Прогноз 2023 год</c:v>
                </c:pt>
                <c:pt idx="3">
                  <c:v>Прогноз 2024 год</c:v>
                </c:pt>
                <c:pt idx="4">
                  <c:v>Прогноз 2025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26348</c:v>
                </c:pt>
                <c:pt idx="1">
                  <c:v>28883</c:v>
                </c:pt>
                <c:pt idx="2">
                  <c:v>31626</c:v>
                </c:pt>
                <c:pt idx="3">
                  <c:v>34030</c:v>
                </c:pt>
                <c:pt idx="4">
                  <c:v>36208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522944"/>
        <c:axId val="66647104"/>
      </c:lineChart>
      <c:catAx>
        <c:axId val="117522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66647104"/>
        <c:crosses val="autoZero"/>
        <c:auto val="1"/>
        <c:lblAlgn val="ctr"/>
        <c:lblOffset val="100"/>
        <c:noMultiLvlLbl val="0"/>
      </c:catAx>
      <c:valAx>
        <c:axId val="66647104"/>
        <c:scaling>
          <c:orientation val="minMax"/>
          <c:min val="2000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1752294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2018761200446473E-3"/>
                  <c:y val="-3.3069242306410424E-2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z="1400" dirty="0" smtClean="0"/>
                      <a:t>1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617,7</a:t>
                    </a:r>
                    <a:endParaRPr lang="en-US" sz="14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735522140052071E-2"/>
                  <c:y val="-3.8580782690812158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1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970,3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2018761200445762E-3"/>
                  <c:y val="-2.48019317298078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2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156,2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735522140052071E-2"/>
                  <c:y val="-3.582501249861126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sz="1400" dirty="0" smtClean="0"/>
                      <a:t>2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293,7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403752240089152E-2"/>
                  <c:y val="-3.031347211420953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sz="1400" dirty="0" smtClean="0"/>
                      <a:t>2</a:t>
                    </a:r>
                    <a:r>
                      <a:rPr lang="ru-RU" sz="1400" dirty="0" smtClean="0"/>
                      <a:t> </a:t>
                    </a:r>
                    <a:r>
                      <a:rPr lang="en-US" sz="1400" dirty="0" smtClean="0"/>
                      <a:t>435,5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2021 год</c:v>
                </c:pt>
                <c:pt idx="1">
                  <c:v>Оценка 2022 год</c:v>
                </c:pt>
                <c:pt idx="2">
                  <c:v>Прогноз 2023 год</c:v>
                </c:pt>
                <c:pt idx="3">
                  <c:v>Прогноз 2024 год</c:v>
                </c:pt>
                <c:pt idx="4">
                  <c:v>Прогноз 2025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1617.7</c:v>
                </c:pt>
                <c:pt idx="1">
                  <c:v>1970.3</c:v>
                </c:pt>
                <c:pt idx="2">
                  <c:v>2156.1999999999998</c:v>
                </c:pt>
                <c:pt idx="3">
                  <c:v>2293.6999999999998</c:v>
                </c:pt>
                <c:pt idx="4">
                  <c:v>2435.5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3880064"/>
        <c:axId val="66649408"/>
        <c:axId val="163278848"/>
      </c:bar3DChart>
      <c:catAx>
        <c:axId val="113880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6649408"/>
        <c:crosses val="autoZero"/>
        <c:auto val="1"/>
        <c:lblAlgn val="ctr"/>
        <c:lblOffset val="100"/>
        <c:noMultiLvlLbl val="0"/>
      </c:catAx>
      <c:valAx>
        <c:axId val="6664940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13880064"/>
        <c:crosses val="autoZero"/>
        <c:crossBetween val="between"/>
      </c:valAx>
      <c:serAx>
        <c:axId val="163278848"/>
        <c:scaling>
          <c:orientation val="minMax"/>
        </c:scaling>
        <c:delete val="1"/>
        <c:axPos val="b"/>
        <c:majorTickMark val="out"/>
        <c:minorTickMark val="none"/>
        <c:tickLblPos val="nextTo"/>
        <c:crossAx val="6664940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9.2018761200446473E-3"/>
                  <c:y val="-3.3069242306410424E-2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ru-RU" sz="1400" dirty="0" smtClean="0"/>
                      <a:t>145,7</a:t>
                    </a:r>
                    <a:endParaRPr lang="en-US" sz="14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735522140052071E-2"/>
                  <c:y val="-3.8580782690812158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121,4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2018761200445762E-3"/>
                  <c:y val="-2.48019317298078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132,3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735522140052071E-2"/>
                  <c:y val="-3.5825012498611267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142,8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403752240089152E-2"/>
                  <c:y val="-3.0313472114209532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 151,1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2021 год</c:v>
                </c:pt>
                <c:pt idx="1">
                  <c:v>Оценка 2022 год</c:v>
                </c:pt>
                <c:pt idx="2">
                  <c:v>Прогноз 2023 год</c:v>
                </c:pt>
                <c:pt idx="3">
                  <c:v>Прогноз 2024 год</c:v>
                </c:pt>
                <c:pt idx="4">
                  <c:v>Прогноз 2025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145.69999999999999</c:v>
                </c:pt>
                <c:pt idx="1">
                  <c:v>121.4</c:v>
                </c:pt>
                <c:pt idx="2">
                  <c:v>132.30000000000001</c:v>
                </c:pt>
                <c:pt idx="3">
                  <c:v>142.80000000000001</c:v>
                </c:pt>
                <c:pt idx="4">
                  <c:v>151.1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7523456"/>
        <c:axId val="117876416"/>
        <c:axId val="54951040"/>
      </c:bar3DChart>
      <c:catAx>
        <c:axId val="117523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7876416"/>
        <c:crosses val="autoZero"/>
        <c:auto val="1"/>
        <c:lblAlgn val="ctr"/>
        <c:lblOffset val="100"/>
        <c:noMultiLvlLbl val="0"/>
      </c:catAx>
      <c:valAx>
        <c:axId val="11787641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17523456"/>
        <c:crosses val="autoZero"/>
        <c:crossBetween val="between"/>
      </c:valAx>
      <c:serAx>
        <c:axId val="54951040"/>
        <c:scaling>
          <c:orientation val="minMax"/>
        </c:scaling>
        <c:delete val="1"/>
        <c:axPos val="b"/>
        <c:majorTickMark val="out"/>
        <c:minorTickMark val="none"/>
        <c:tickLblPos val="nextTo"/>
        <c:crossAx val="11787641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9408767981030186E-2"/>
                  <c:y val="-8.9679301169925413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757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972024877296225E-2"/>
                  <c:y val="-5.9786200779952097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706,7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5073066508586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657,7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33820443390566E-2"/>
                  <c:y val="-1.793586023398530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615,9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267640886781132E-2"/>
                  <c:y val="-5.9786200779951004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500,3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Прогноз 2025 год</c:v>
                </c:pt>
                <c:pt idx="1">
                  <c:v>Прогноз 2024 год</c:v>
                </c:pt>
                <c:pt idx="2">
                  <c:v>Прогноз 2023 год</c:v>
                </c:pt>
                <c:pt idx="3">
                  <c:v>Оценка 2022 год</c:v>
                </c:pt>
                <c:pt idx="4">
                  <c:v>Факт 2021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757</c:v>
                </c:pt>
                <c:pt idx="1">
                  <c:v>706.7</c:v>
                </c:pt>
                <c:pt idx="2">
                  <c:v>657.7</c:v>
                </c:pt>
                <c:pt idx="3">
                  <c:v>615.9</c:v>
                </c:pt>
                <c:pt idx="4">
                  <c:v>500.3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7525504"/>
        <c:axId val="117879296"/>
        <c:axId val="0"/>
      </c:bar3DChart>
      <c:catAx>
        <c:axId val="1175255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17879296"/>
        <c:crosses val="autoZero"/>
        <c:auto val="1"/>
        <c:lblAlgn val="ctr"/>
        <c:lblOffset val="100"/>
        <c:noMultiLvlLbl val="0"/>
      </c:catAx>
      <c:valAx>
        <c:axId val="117879296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17525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0880974694069427E-2"/>
                  <c:y val="-1.0096154610550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3575135785499725E-2"/>
                  <c:y val="-1.6826924350917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6321247851499774E-2"/>
                  <c:y val="-1.3461539480734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0675027105694504E-3"/>
                  <c:y val="-1.68269243509179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Оценка 2022 год</c:v>
                </c:pt>
                <c:pt idx="1">
                  <c:v>Прогноз 2023 год</c:v>
                </c:pt>
                <c:pt idx="2">
                  <c:v>Прогноз 2024 год</c:v>
                </c:pt>
                <c:pt idx="3">
                  <c:v>Прогноз 2025 год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834.3</c:v>
                </c:pt>
                <c:pt idx="1">
                  <c:v>810.9</c:v>
                </c:pt>
                <c:pt idx="2">
                  <c:v>737.3</c:v>
                </c:pt>
                <c:pt idx="3">
                  <c:v>750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2.720207975249964E-2"/>
                  <c:y val="-1.1778847045642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20193695943008E-2"/>
                  <c:y val="-1.850974928147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134719834999754E-2"/>
                  <c:y val="-1.17789795411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015551735999599E-2"/>
                  <c:y val="-3.36538487018359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Оценка 2022 год</c:v>
                </c:pt>
                <c:pt idx="1">
                  <c:v>Прогноз 2023 год</c:v>
                </c:pt>
                <c:pt idx="2">
                  <c:v>Прогноз 2024 год</c:v>
                </c:pt>
                <c:pt idx="3">
                  <c:v>Прогноз 2025 год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863.5</c:v>
                </c:pt>
                <c:pt idx="1">
                  <c:v>810.9</c:v>
                </c:pt>
                <c:pt idx="2">
                  <c:v>737.3</c:v>
                </c:pt>
                <c:pt idx="3">
                  <c:v>750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1.8134719834999754E-2"/>
                  <c:y val="-5.04807730527538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908033786020329E-2"/>
                  <c:y val="-1.6585599651049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9540168930101905E-3"/>
                  <c:y val="-1.6585599651049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41569763718535E-2"/>
                  <c:y val="-1.6585599651049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Оценка 2022 год</c:v>
                </c:pt>
                <c:pt idx="1">
                  <c:v>Прогноз 2023 год</c:v>
                </c:pt>
                <c:pt idx="2">
                  <c:v>Прогноз 2024 год</c:v>
                </c:pt>
                <c:pt idx="3">
                  <c:v>Прогноз 2025 год</c:v>
                </c:pt>
              </c:strCache>
            </c:strRef>
          </c:cat>
          <c:val>
            <c:numRef>
              <c:f>Лист1!$D$2:$D$5</c:f>
              <c:numCache>
                <c:formatCode>0.0</c:formatCode>
                <c:ptCount val="4"/>
                <c:pt idx="0">
                  <c:v>29.2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7614592"/>
        <c:axId val="117877568"/>
        <c:axId val="0"/>
      </c:bar3DChart>
      <c:catAx>
        <c:axId val="117614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17877568"/>
        <c:crosses val="autoZero"/>
        <c:auto val="1"/>
        <c:lblAlgn val="ctr"/>
        <c:lblOffset val="100"/>
        <c:noMultiLvlLbl val="0"/>
      </c:catAx>
      <c:valAx>
        <c:axId val="11787756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17614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34146331432348"/>
          <c:y val="0.30964289141497364"/>
          <c:w val="0.12446530007060982"/>
          <c:h val="0.1796984231191712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effectLst>
      <a:glow rad="101600">
        <a:schemeClr val="accent2">
          <a:satMod val="175000"/>
          <a:alpha val="40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333333333333334E-2"/>
          <c:y val="0.15781844033181056"/>
          <c:w val="0.80301390665917327"/>
          <c:h val="0.7796815596681894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28"/>
          <c:dPt>
            <c:idx val="0"/>
            <c:bubble3D val="0"/>
            <c:explosion val="64"/>
          </c:dPt>
          <c:dLbls>
            <c:dLbl>
              <c:idx val="0"/>
              <c:layout>
                <c:manualLayout>
                  <c:x val="-0.72675447512226621"/>
                  <c:y val="1.6880544850791285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dirty="0" smtClean="0"/>
                      <a:t> Безвозмездные поступления </a:t>
                    </a:r>
                    <a:r>
                      <a:rPr lang="en-US" sz="1200" dirty="0" smtClean="0"/>
                      <a:t>80,0</a:t>
                    </a:r>
                    <a:r>
                      <a:rPr lang="en-US" sz="1200" dirty="0"/>
                      <a:t>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201607611548556E-2"/>
                  <c:y val="-4.8773129921259845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dirty="0" smtClean="0"/>
                      <a:t>Налоговые доходы </a:t>
                    </a:r>
                    <a:r>
                      <a:rPr lang="en-US" sz="1200" dirty="0" smtClean="0"/>
                      <a:t>19,3</a:t>
                    </a:r>
                    <a:r>
                      <a:rPr lang="en-US" sz="1200" dirty="0"/>
                      <a:t>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9825509093735427"/>
                  <c:y val="-8.7420014869769275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Неналоговые доходы 0,7</a:t>
                    </a:r>
                    <a:r>
                      <a:rPr lang="en-US" sz="1200" dirty="0" smtClean="0"/>
                      <a:t>%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0.8</c:v>
                </c:pt>
                <c:pt idx="1">
                  <c:v>0.193</c:v>
                </c:pt>
                <c:pt idx="2">
                  <c:v>1.6E-2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Налоговые </a:t>
            </a:r>
            <a:r>
              <a:rPr lang="ru-RU" sz="1600" dirty="0" smtClean="0"/>
              <a:t>доходы, %</a:t>
            </a:r>
            <a:endParaRPr lang="ru-RU" sz="1600" dirty="0"/>
          </a:p>
        </c:rich>
      </c:tx>
      <c:layout>
        <c:manualLayout>
          <c:xMode val="edge"/>
          <c:yMode val="edge"/>
          <c:x val="0.68323937416260494"/>
          <c:y val="3.8994906197637097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8962100127526207E-4"/>
          <c:y val="0.15121417255008196"/>
          <c:w val="0.86776336503593687"/>
          <c:h val="0.8113750732851279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24"/>
          <c:dLbls>
            <c:dLbl>
              <c:idx val="0"/>
              <c:layout>
                <c:manualLayout>
                  <c:x val="-0.38458701644736532"/>
                  <c:y val="-2.1659123111130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4556939067549E-3"/>
                  <c:y val="6.5238565577949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4197256421948626E-2"/>
                  <c:y val="3.651431502833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9605836768374295E-2"/>
                  <c:y val="9.59520479459664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6067022942370125E-2"/>
                  <c:y val="-1.810947946423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8201994650161547E-4"/>
                  <c:y val="-4.0393913613860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3608986465891257E-2"/>
                  <c:y val="-1.562973216065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УСН</c:v>
                </c:pt>
                <c:pt idx="2">
                  <c:v>Акцизы</c:v>
                </c:pt>
                <c:pt idx="3">
                  <c:v>Земельный налог</c:v>
                </c:pt>
                <c:pt idx="4">
                  <c:v>Налог на имущество физических лиц</c:v>
                </c:pt>
                <c:pt idx="5">
                  <c:v>Патент</c:v>
                </c:pt>
                <c:pt idx="6">
                  <c:v>Госпошлина</c:v>
                </c:pt>
                <c:pt idx="7">
                  <c:v>ЕСХН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0.754</c:v>
                </c:pt>
                <c:pt idx="1">
                  <c:v>9.0999999999999998E-2</c:v>
                </c:pt>
                <c:pt idx="2">
                  <c:v>7.2999999999999995E-2</c:v>
                </c:pt>
                <c:pt idx="3">
                  <c:v>3.3000000000000002E-2</c:v>
                </c:pt>
                <c:pt idx="4">
                  <c:v>2.5000000000000001E-2</c:v>
                </c:pt>
                <c:pt idx="5">
                  <c:v>1.2999999999999999E-2</c:v>
                </c:pt>
                <c:pt idx="6">
                  <c:v>8.0000000000000002E-3</c:v>
                </c:pt>
                <c:pt idx="7">
                  <c:v>3.0000000000000001E-3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0001694968365324"/>
          <c:y val="0.14154289622825875"/>
          <c:w val="0.25626758470331407"/>
          <c:h val="0.70776135223940118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Млн.руб.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2293974673673578E-2"/>
                  <c:y val="-4.9924567464285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302390929309802E-2"/>
                  <c:y val="-5.2257641567162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256243017023269E-2"/>
                  <c:y val="-5.039122637167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885292619478351E-2"/>
                  <c:y val="-3.2194615060407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Бюджет 2022 г.</c:v>
                </c:pt>
                <c:pt idx="1">
                  <c:v>Бюджет 2023 г.</c:v>
                </c:pt>
                <c:pt idx="2">
                  <c:v>Бюджет 2024 г.</c:v>
                </c:pt>
                <c:pt idx="3">
                  <c:v>Бюджет 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10.1</c:v>
                </c:pt>
                <c:pt idx="1">
                  <c:v>11.5</c:v>
                </c:pt>
                <c:pt idx="2">
                  <c:v>11.8</c:v>
                </c:pt>
                <c:pt idx="3" formatCode="0.0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5097472"/>
        <c:axId val="163745728"/>
        <c:axId val="0"/>
      </c:bar3DChart>
      <c:catAx>
        <c:axId val="165097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63745728"/>
        <c:crosses val="autoZero"/>
        <c:auto val="1"/>
        <c:lblAlgn val="ctr"/>
        <c:lblOffset val="100"/>
        <c:noMultiLvlLbl val="0"/>
      </c:catAx>
      <c:valAx>
        <c:axId val="1637457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5097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6820957515441755"/>
          <c:y val="5.6585095221201545E-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333134525013795E-2"/>
          <c:y val="0.16131784935198254"/>
          <c:w val="0.98066686547498616"/>
          <c:h val="0.780238298322023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2825943316239435E-3"/>
                  <c:y val="-4.3138261335587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376792442165295E-2"/>
                  <c:y val="-3.3551981038790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1883962210826475E-3"/>
                  <c:y val="-4.7931401483986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376792442165182E-2"/>
                  <c:y val="-5.2724541632385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17.7</c:v>
                </c:pt>
                <c:pt idx="1">
                  <c:v>87.5</c:v>
                </c:pt>
                <c:pt idx="2">
                  <c:v>44.9</c:v>
                </c:pt>
                <c:pt idx="3">
                  <c:v>40.4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5100544"/>
        <c:axId val="163770304"/>
        <c:axId val="0"/>
      </c:bar3DChart>
      <c:catAx>
        <c:axId val="165100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3770304"/>
        <c:crosses val="autoZero"/>
        <c:auto val="1"/>
        <c:lblAlgn val="ctr"/>
        <c:lblOffset val="100"/>
        <c:noMultiLvlLbl val="0"/>
      </c:catAx>
      <c:valAx>
        <c:axId val="16377030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5100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Дотации</a:t>
            </a:r>
            <a:endParaRPr lang="ru-RU" sz="1600" dirty="0"/>
          </a:p>
        </c:rich>
      </c:tx>
      <c:layout>
        <c:manualLayout>
          <c:xMode val="edge"/>
          <c:yMode val="edge"/>
          <c:x val="0.41556670070168567"/>
          <c:y val="3.7045517856960544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10112662379076"/>
          <c:y val="0.15380930018675859"/>
          <c:w val="0.85689887337620907"/>
          <c:h val="0.804204182871570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799512576204055E-3"/>
                  <c:y val="-4.1676207589080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19805030481622E-2"/>
                  <c:y val="-4.1676207589080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997562881020274E-2"/>
                  <c:y val="-4.6306897321200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0794638338244605E-2"/>
                  <c:y val="-3.2414828124840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231.8</c:v>
                </c:pt>
                <c:pt idx="1">
                  <c:v>305.7</c:v>
                </c:pt>
                <c:pt idx="2">
                  <c:v>259.39999999999998</c:v>
                </c:pt>
                <c:pt idx="3">
                  <c:v>266.3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5102592"/>
        <c:axId val="163772032"/>
        <c:axId val="0"/>
      </c:bar3DChart>
      <c:catAx>
        <c:axId val="165102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3772032"/>
        <c:crosses val="autoZero"/>
        <c:auto val="1"/>
        <c:lblAlgn val="ctr"/>
        <c:lblOffset val="100"/>
        <c:noMultiLvlLbl val="0"/>
      </c:catAx>
      <c:valAx>
        <c:axId val="16377203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5102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Субвенции</a:t>
            </a:r>
            <a:endParaRPr lang="ru-RU" sz="1600" dirty="0"/>
          </a:p>
        </c:rich>
      </c:tx>
      <c:layout>
        <c:manualLayout>
          <c:xMode val="edge"/>
          <c:yMode val="edge"/>
          <c:x val="0.39892765950981707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276450764729861E-2"/>
          <c:y val="0.15380930018675859"/>
          <c:w val="0.90472354923527032"/>
          <c:h val="0.804204182871570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8089158184703098E-2"/>
                  <c:y val="-3.3069242306410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74298487252603E-2"/>
                  <c:y val="-6.0626944228419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089158184703125E-2"/>
                  <c:y val="-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0297193949009308E-3"/>
                  <c:y val="-4.9603863459615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259.39999999999998</c:v>
                </c:pt>
                <c:pt idx="1">
                  <c:v>254.8</c:v>
                </c:pt>
                <c:pt idx="2">
                  <c:v>258.89999999999998</c:v>
                </c:pt>
                <c:pt idx="3">
                  <c:v>258.10000000000002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5149696"/>
        <c:axId val="163773760"/>
        <c:axId val="0"/>
      </c:bar3DChart>
      <c:catAx>
        <c:axId val="16514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3773760"/>
        <c:crosses val="autoZero"/>
        <c:auto val="1"/>
        <c:lblAlgn val="ctr"/>
        <c:lblOffset val="100"/>
        <c:noMultiLvlLbl val="0"/>
      </c:catAx>
      <c:valAx>
        <c:axId val="16377376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5149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6.8232381276030041E-2"/>
          <c:y val="1.491006413675620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033572027350496E-2"/>
          <c:y val="0.1139128900048174"/>
          <c:w val="0.59636716214268204"/>
          <c:h val="0.804081757243023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на 2023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2.8854691076565415E-3"/>
                  <c:y val="-2.74900883294114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674703728970426E-2"/>
                  <c:y val="-1.0470308818344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1262632893865787E-3"/>
                  <c:y val="-3.3768164547624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127577192984069E-2"/>
                  <c:y val="-0.10440606092150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35953603869542505"/>
                  <c:y val="-0.144411602299671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6406234936246752E-2"/>
                  <c:y val="-3.1467670793610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3222970634116869E-2"/>
                  <c:y val="-8.9180576530306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2194581685597835E-2"/>
                  <c:y val="-2.4618629127221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4387786113755955E-3"/>
                  <c:y val="-3.3498335434178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 formatCode="0.0">
                  <c:v>78</c:v>
                </c:pt>
                <c:pt idx="1">
                  <c:v>0.6</c:v>
                </c:pt>
                <c:pt idx="2">
                  <c:v>12.2</c:v>
                </c:pt>
                <c:pt idx="3">
                  <c:v>106.6</c:v>
                </c:pt>
                <c:pt idx="4">
                  <c:v>39.6</c:v>
                </c:pt>
                <c:pt idx="5">
                  <c:v>406.1</c:v>
                </c:pt>
                <c:pt idx="6">
                  <c:v>88.8</c:v>
                </c:pt>
                <c:pt idx="7">
                  <c:v>18.2</c:v>
                </c:pt>
                <c:pt idx="8">
                  <c:v>56.4</c:v>
                </c:pt>
                <c:pt idx="9">
                  <c:v>4.4000000000000004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421973188786676"/>
          <c:y val="0.1423230192997279"/>
          <c:w val="0.30974542773484304"/>
          <c:h val="0.61911595451217283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Структура расходов на 2024 год</a:t>
            </a:r>
          </a:p>
        </c:rich>
      </c:tx>
      <c:layout>
        <c:manualLayout>
          <c:xMode val="edge"/>
          <c:yMode val="edge"/>
          <c:x val="3.0268475883466237E-2"/>
          <c:y val="3.450703545016737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677651823530776E-3"/>
          <c:y val="0.2403223313351657"/>
          <c:w val="0.58036630634019393"/>
          <c:h val="0.6906635977644995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на 2024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5.1460288901251955E-2"/>
                  <c:y val="-7.6124391975770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896285686853932E-2"/>
                  <c:y val="-8.2457323582403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282279995458105E-3"/>
                  <c:y val="-4.8644353525936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335725718734916E-2"/>
                  <c:y val="-6.3788202277041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937156152139403"/>
                  <c:y val="-5.9015483786825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1590548302116587E-3"/>
                  <c:y val="-2.1455043642493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273852064917514E-2"/>
                  <c:y val="-1.5069883539510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74837734717471E-5"/>
                  <c:y val="-5.5695804330919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3.0057163850561184E-3"/>
                  <c:y val="-7.7251078382595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64.7</c:v>
                </c:pt>
                <c:pt idx="1">
                  <c:v>0.6</c:v>
                </c:pt>
                <c:pt idx="2">
                  <c:v>12.2</c:v>
                </c:pt>
                <c:pt idx="3">
                  <c:v>65.7</c:v>
                </c:pt>
                <c:pt idx="4">
                  <c:v>35.799999999999997</c:v>
                </c:pt>
                <c:pt idx="5">
                  <c:v>394.7</c:v>
                </c:pt>
                <c:pt idx="6">
                  <c:v>89.6</c:v>
                </c:pt>
                <c:pt idx="7">
                  <c:v>16.5</c:v>
                </c:pt>
                <c:pt idx="8">
                  <c:v>42.4</c:v>
                </c:pt>
                <c:pt idx="9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706960188725322"/>
          <c:y val="0.19461213246837308"/>
          <c:w val="0.40014651552157032"/>
          <c:h val="0.80125457074817774"/>
        </c:manualLayout>
      </c:layout>
      <c:overlay val="0"/>
      <c:txPr>
        <a:bodyPr/>
        <a:lstStyle/>
        <a:p>
          <a:pPr>
            <a:lnSpc>
              <a:spcPct val="100000"/>
            </a:lnSpc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4610827220116928E-2"/>
          <c:y val="6.9287936261050356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0743945117209198"/>
          <c:w val="0.60537302154371031"/>
          <c:h val="0.870514387290301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на 2025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3.5314461216513049E-2"/>
                  <c:y val="-4.6040023330741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554076007988802E-3"/>
                  <c:y val="-6.9380683892265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1431755605638591E-3"/>
                  <c:y val="-2.8002592965860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0919014781970308E-3"/>
                  <c:y val="-5.3188286618947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9731111867169591"/>
                  <c:y val="-8.3649683765295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8854875602913411E-2"/>
                  <c:y val="-1.764883266938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0510831519003285E-2"/>
                  <c:y val="-2.5923458901391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2617988930238465E-3"/>
                  <c:y val="-4.3268505880299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64.7</c:v>
                </c:pt>
                <c:pt idx="1">
                  <c:v>0.7</c:v>
                </c:pt>
                <c:pt idx="2">
                  <c:v>12.2</c:v>
                </c:pt>
                <c:pt idx="3">
                  <c:v>61.6</c:v>
                </c:pt>
                <c:pt idx="4">
                  <c:v>35.4</c:v>
                </c:pt>
                <c:pt idx="5">
                  <c:v>394.9</c:v>
                </c:pt>
                <c:pt idx="6">
                  <c:v>89.5</c:v>
                </c:pt>
                <c:pt idx="7">
                  <c:v>16.600000000000001</c:v>
                </c:pt>
                <c:pt idx="8">
                  <c:v>47.6</c:v>
                </c:pt>
                <c:pt idx="9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1109335448427959"/>
          <c:y val="9.359723919564493E-2"/>
          <c:w val="0.36218282039675742"/>
          <c:h val="0.84026427619153443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416229556726917E-2"/>
          <c:y val="1.4850674711756589E-2"/>
          <c:w val="0.94536858995040152"/>
          <c:h val="0.712804321897144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1.4026379934906486E-2"/>
                  <c:y val="-1.2015973925650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320136675011905E-2"/>
                  <c:y val="-2.7531899691918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090084230476236E-2"/>
                  <c:y val="-3.6876485203411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264313466742768E-2"/>
                  <c:y val="-3.2735888676605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Оценка 2022 год</c:v>
                </c:pt>
                <c:pt idx="1">
                  <c:v>Прогноз 2023 год</c:v>
                </c:pt>
                <c:pt idx="2">
                  <c:v>Прогноз 2024 год</c:v>
                </c:pt>
                <c:pt idx="3">
                  <c:v>Прогноз 2025 год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 formatCode="General">
                  <c:v>341.9</c:v>
                </c:pt>
                <c:pt idx="1">
                  <c:v>376.9</c:v>
                </c:pt>
                <c:pt idx="2" formatCode="General">
                  <c:v>375.8</c:v>
                </c:pt>
                <c:pt idx="3" formatCode="General">
                  <c:v>376.1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6833152"/>
        <c:axId val="165522816"/>
        <c:axId val="0"/>
      </c:bar3DChart>
      <c:catAx>
        <c:axId val="166833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5522816"/>
        <c:crosses val="autoZero"/>
        <c:auto val="1"/>
        <c:lblAlgn val="ctr"/>
        <c:lblOffset val="100"/>
        <c:noMultiLvlLbl val="0"/>
      </c:catAx>
      <c:valAx>
        <c:axId val="165522816"/>
        <c:scaling>
          <c:orientation val="minMax"/>
          <c:max val="500"/>
          <c:min val="0"/>
        </c:scaling>
        <c:delete val="1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majorTickMark val="out"/>
        <c:minorTickMark val="none"/>
        <c:tickLblPos val="none"/>
        <c:crossAx val="166833152"/>
        <c:crosses val="autoZero"/>
        <c:crossBetween val="between"/>
        <c:maj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394441333372623E-2"/>
          <c:y val="0.13118064774005259"/>
          <c:w val="0.9532111173332547"/>
          <c:h val="0.7459202067339399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effectLst>
                <a:outerShdw blurRad="50800" dist="50800" dir="5400000" algn="ctr" rotWithShape="0">
                  <a:schemeClr val="accent6">
                    <a:lumMod val="60000"/>
                    <a:lumOff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3.3914719858084718E-3"/>
                  <c:y val="-0.34941331469040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761449092177372E-2"/>
                  <c:y val="-0.3425905536021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652976627369271E-2"/>
                  <c:y val="-0.35401300996789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710924651359322E-2"/>
                  <c:y val="-0.353457844715194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Оценка 2022 год</c:v>
                </c:pt>
                <c:pt idx="1">
                  <c:v>Прогноз 2023 год</c:v>
                </c:pt>
                <c:pt idx="2">
                  <c:v>Прогноз 2024 год</c:v>
                </c:pt>
                <c:pt idx="3">
                  <c:v>Прогноз 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90.6</c:v>
                </c:pt>
                <c:pt idx="1">
                  <c:v>110.4</c:v>
                </c:pt>
                <c:pt idx="2">
                  <c:v>100.8</c:v>
                </c:pt>
                <c:pt idx="3">
                  <c:v>100.8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147584"/>
        <c:axId val="166320896"/>
        <c:axId val="0"/>
      </c:bar3DChart>
      <c:catAx>
        <c:axId val="14147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6320896"/>
        <c:crosses val="autoZero"/>
        <c:auto val="1"/>
        <c:lblAlgn val="ctr"/>
        <c:lblOffset val="100"/>
        <c:noMultiLvlLbl val="0"/>
      </c:catAx>
      <c:valAx>
        <c:axId val="166320896"/>
        <c:scaling>
          <c:orientation val="minMax"/>
          <c:max val="80"/>
          <c:min val="0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414758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3548186113731786E-3"/>
          <c:w val="0.94692109081147846"/>
          <c:h val="0.841833319984338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6.396208825799983E-2"/>
                  <c:y val="1.6719553408002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6667136699910879E-2"/>
                  <c:y val="1.6719553408002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0283764766877757E-2"/>
                  <c:y val="-1.47228613343432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6728383455969277E-2"/>
                  <c:y val="2.5103904783679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Оценка 2022 год</c:v>
                </c:pt>
                <c:pt idx="1">
                  <c:v>Прогноз 2023 год</c:v>
                </c:pt>
                <c:pt idx="2">
                  <c:v>Прогноз 2024 год</c:v>
                </c:pt>
                <c:pt idx="3">
                  <c:v>Прогноз 2025 год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62.6</c:v>
                </c:pt>
                <c:pt idx="1">
                  <c:v>65.400000000000006</c:v>
                </c:pt>
                <c:pt idx="2">
                  <c:v>51.4</c:v>
                </c:pt>
                <c:pt idx="3">
                  <c:v>56.6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6"/>
        <c:shape val="cylinder"/>
        <c:axId val="169713152"/>
        <c:axId val="168273600"/>
        <c:axId val="0"/>
      </c:bar3DChart>
      <c:catAx>
        <c:axId val="169713152"/>
        <c:scaling>
          <c:orientation val="minMax"/>
        </c:scaling>
        <c:delete val="0"/>
        <c:axPos val="b"/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8273600"/>
        <c:crosses val="autoZero"/>
        <c:auto val="1"/>
        <c:lblAlgn val="ctr"/>
        <c:lblOffset val="150"/>
        <c:noMultiLvlLbl val="0"/>
      </c:catAx>
      <c:valAx>
        <c:axId val="168273600"/>
        <c:scaling>
          <c:orientation val="minMax"/>
          <c:max val="60"/>
          <c:min val="0"/>
        </c:scaling>
        <c:delete val="1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one"/>
        <c:crossAx val="169713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E54FDA-62C4-46B1-8879-982592AA79B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96E77C-E4ED-44CE-B80D-BEE473CCC26A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Дефицит</a:t>
          </a:r>
          <a:endParaRPr lang="ru-RU" dirty="0">
            <a:solidFill>
              <a:schemeClr val="tx1"/>
            </a:solidFill>
          </a:endParaRPr>
        </a:p>
      </dgm:t>
    </dgm:pt>
    <dgm:pt modelId="{86DC866C-45BE-40D1-A798-8125E44F4669}" type="parTrans" cxnId="{89501F75-17D5-45FA-8DE2-1462FD3F18B9}">
      <dgm:prSet/>
      <dgm:spPr/>
      <dgm:t>
        <a:bodyPr/>
        <a:lstStyle/>
        <a:p>
          <a:endParaRPr lang="ru-RU"/>
        </a:p>
      </dgm:t>
    </dgm:pt>
    <dgm:pt modelId="{3E822B38-AE01-4855-868E-B757B715F2D1}" type="sibTrans" cxnId="{89501F75-17D5-45FA-8DE2-1462FD3F18B9}">
      <dgm:prSet/>
      <dgm:spPr/>
      <dgm:t>
        <a:bodyPr/>
        <a:lstStyle/>
        <a:p>
          <a:endParaRPr lang="ru-RU"/>
        </a:p>
      </dgm:t>
    </dgm:pt>
    <dgm:pt modelId="{98954303-39A6-4FBF-857E-C4BCC704A34F}">
      <dgm:prSet phldrT="[Текст]" custT="1"/>
      <dgm:spPr>
        <a:ln>
          <a:solidFill>
            <a:schemeClr val="tx1"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 случае превышения расходов над доходами образуется дефицит бюджета             (необходимы источники покрытия дефицита, можно, например, использовать остатки средств или привлечь средства в долг)                                                 </a:t>
          </a:r>
          <a:endParaRPr lang="ru-RU" sz="1600" dirty="0"/>
        </a:p>
      </dgm:t>
    </dgm:pt>
    <dgm:pt modelId="{CAE18E4E-D941-4716-8601-70BFEEFA35A8}" type="parTrans" cxnId="{109A50CE-20AA-4579-8DE8-9857D6C56390}">
      <dgm:prSet/>
      <dgm:spPr/>
      <dgm:t>
        <a:bodyPr/>
        <a:lstStyle/>
        <a:p>
          <a:endParaRPr lang="ru-RU"/>
        </a:p>
      </dgm:t>
    </dgm:pt>
    <dgm:pt modelId="{894BD95E-D8D5-4722-9795-CEC2DA62A5D3}" type="sibTrans" cxnId="{109A50CE-20AA-4579-8DE8-9857D6C56390}">
      <dgm:prSet/>
      <dgm:spPr/>
      <dgm:t>
        <a:bodyPr/>
        <a:lstStyle/>
        <a:p>
          <a:endParaRPr lang="ru-RU"/>
        </a:p>
      </dgm:t>
    </dgm:pt>
    <dgm:pt modelId="{657BF187-9716-4801-8890-6260ED43B09B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Профицит</a:t>
          </a:r>
          <a:endParaRPr lang="ru-RU" dirty="0">
            <a:solidFill>
              <a:schemeClr val="tx1"/>
            </a:solidFill>
          </a:endParaRPr>
        </a:p>
      </dgm:t>
    </dgm:pt>
    <dgm:pt modelId="{1B64E16D-3BD4-49BA-A8C1-CC8146673687}" type="parTrans" cxnId="{44C59398-8348-4984-91F5-72DE2CA689BE}">
      <dgm:prSet/>
      <dgm:spPr/>
      <dgm:t>
        <a:bodyPr/>
        <a:lstStyle/>
        <a:p>
          <a:endParaRPr lang="ru-RU"/>
        </a:p>
      </dgm:t>
    </dgm:pt>
    <dgm:pt modelId="{7B1AD5E6-FF7D-448B-8995-B5FABCF05D82}" type="sibTrans" cxnId="{44C59398-8348-4984-91F5-72DE2CA689BE}">
      <dgm:prSet/>
      <dgm:spPr/>
      <dgm:t>
        <a:bodyPr/>
        <a:lstStyle/>
        <a:p>
          <a:endParaRPr lang="ru-RU"/>
        </a:p>
      </dgm:t>
    </dgm:pt>
    <dgm:pt modelId="{D45C8B87-B799-4D72-8249-E167165831C4}">
      <dgm:prSet phldrT="[Текст]" custT="1"/>
      <dgm:spPr>
        <a:ln>
          <a:solidFill>
            <a:schemeClr val="tx1"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 случае превышения доходов над расходами образуется профицит бюджета (можно накапливать резервы, погашать имеющиеся долги)</a:t>
          </a:r>
          <a:endParaRPr lang="ru-RU" sz="1600" dirty="0"/>
        </a:p>
      </dgm:t>
    </dgm:pt>
    <dgm:pt modelId="{E0C2F2FF-A67D-40D0-B79E-F98C082E3E94}" type="parTrans" cxnId="{781CA64F-D3C3-4FBE-ADEA-0C23B999687B}">
      <dgm:prSet/>
      <dgm:spPr/>
      <dgm:t>
        <a:bodyPr/>
        <a:lstStyle/>
        <a:p>
          <a:endParaRPr lang="ru-RU"/>
        </a:p>
      </dgm:t>
    </dgm:pt>
    <dgm:pt modelId="{3E656C29-44F5-446E-8761-1123D22F08E0}" type="sibTrans" cxnId="{781CA64F-D3C3-4FBE-ADEA-0C23B999687B}">
      <dgm:prSet/>
      <dgm:spPr/>
      <dgm:t>
        <a:bodyPr/>
        <a:lstStyle/>
        <a:p>
          <a:endParaRPr lang="ru-RU"/>
        </a:p>
      </dgm:t>
    </dgm:pt>
    <dgm:pt modelId="{0CBE1356-2E6A-4FA9-849C-FBF9835A4889}">
      <dgm:prSet phldrT="[Текст]"/>
      <dgm:spPr>
        <a:solidFill>
          <a:schemeClr val="bg2">
            <a:lumMod val="9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Сбалансированность бюджета</a:t>
          </a:r>
          <a:endParaRPr lang="ru-RU" dirty="0">
            <a:solidFill>
              <a:schemeClr val="tx1"/>
            </a:solidFill>
          </a:endParaRPr>
        </a:p>
      </dgm:t>
    </dgm:pt>
    <dgm:pt modelId="{FB8B3D3C-2908-4ECC-88DA-573A81EB96D5}" type="parTrans" cxnId="{A7337F91-A4C8-4F8D-ADFB-74508AF225C4}">
      <dgm:prSet/>
      <dgm:spPr/>
      <dgm:t>
        <a:bodyPr/>
        <a:lstStyle/>
        <a:p>
          <a:endParaRPr lang="ru-RU"/>
        </a:p>
      </dgm:t>
    </dgm:pt>
    <dgm:pt modelId="{53D9365D-FA90-48D7-BD8A-E6C4457DDB38}" type="sibTrans" cxnId="{A7337F91-A4C8-4F8D-ADFB-74508AF225C4}">
      <dgm:prSet/>
      <dgm:spPr/>
      <dgm:t>
        <a:bodyPr/>
        <a:lstStyle/>
        <a:p>
          <a:endParaRPr lang="ru-RU"/>
        </a:p>
      </dgm:t>
    </dgm:pt>
    <dgm:pt modelId="{48E9D3FB-FA08-4958-A3D9-67A67D2ED4C6}">
      <dgm:prSet custT="1"/>
      <dgm:spPr>
        <a:ln>
          <a:solidFill>
            <a:schemeClr val="tx1"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 доходам и расходам -основополагающее требование,  предъявляемое к органам, составляющим и утверждающим бюджет.</a:t>
          </a:r>
          <a:endParaRPr lang="ru-RU" sz="1600" dirty="0"/>
        </a:p>
      </dgm:t>
    </dgm:pt>
    <dgm:pt modelId="{5C419D7C-39D4-4F5C-A6FA-7ADC48BEC306}" type="parTrans" cxnId="{8E0AC343-2ADF-4F53-AEA8-59312B6C35D6}">
      <dgm:prSet/>
      <dgm:spPr/>
      <dgm:t>
        <a:bodyPr/>
        <a:lstStyle/>
        <a:p>
          <a:endParaRPr lang="ru-RU"/>
        </a:p>
      </dgm:t>
    </dgm:pt>
    <dgm:pt modelId="{60C8A1D6-398C-4528-B5A4-6871F0579ACB}" type="sibTrans" cxnId="{8E0AC343-2ADF-4F53-AEA8-59312B6C35D6}">
      <dgm:prSet/>
      <dgm:spPr/>
      <dgm:t>
        <a:bodyPr/>
        <a:lstStyle/>
        <a:p>
          <a:endParaRPr lang="ru-RU"/>
        </a:p>
      </dgm:t>
    </dgm:pt>
    <dgm:pt modelId="{C293FAFD-3369-4D13-95E0-35817FCDA36A}" type="pres">
      <dgm:prSet presAssocID="{CDE54FDA-62C4-46B1-8879-982592AA79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1F10D3-43DC-4D9A-8E65-49A1041438D4}" type="pres">
      <dgm:prSet presAssocID="{2296E77C-E4ED-44CE-B80D-BEE473CCC26A}" presName="composite" presStyleCnt="0"/>
      <dgm:spPr/>
    </dgm:pt>
    <dgm:pt modelId="{B92B65A3-EBDD-488D-A3C6-DF52BEBCBA59}" type="pres">
      <dgm:prSet presAssocID="{2296E77C-E4ED-44CE-B80D-BEE473CCC26A}" presName="parTx" presStyleLbl="alignNode1" presStyleIdx="0" presStyleCnt="3" custLinFactNeighborX="-103" custLinFactNeighborY="-45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D2C0A1-9968-47E0-A78D-1529A5D206D0}" type="pres">
      <dgm:prSet presAssocID="{2296E77C-E4ED-44CE-B80D-BEE473CCC26A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CD817-A09B-4553-B649-0F143E3287B9}" type="pres">
      <dgm:prSet presAssocID="{3E822B38-AE01-4855-868E-B757B715F2D1}" presName="space" presStyleCnt="0"/>
      <dgm:spPr/>
    </dgm:pt>
    <dgm:pt modelId="{A90048C8-689A-4B14-9521-D6BC30145D6A}" type="pres">
      <dgm:prSet presAssocID="{657BF187-9716-4801-8890-6260ED43B09B}" presName="composite" presStyleCnt="0"/>
      <dgm:spPr/>
    </dgm:pt>
    <dgm:pt modelId="{5770F615-9D2E-4127-851C-4ED3F3150C10}" type="pres">
      <dgm:prSet presAssocID="{657BF187-9716-4801-8890-6260ED43B09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00CFBD-0BAA-49D9-842B-A7F10B51DC85}" type="pres">
      <dgm:prSet presAssocID="{657BF187-9716-4801-8890-6260ED43B09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FA0B3D-7517-4359-9B8D-DAE0D9EAC73A}" type="pres">
      <dgm:prSet presAssocID="{7B1AD5E6-FF7D-448B-8995-B5FABCF05D82}" presName="space" presStyleCnt="0"/>
      <dgm:spPr/>
    </dgm:pt>
    <dgm:pt modelId="{FB51C23E-FB1D-448D-88D8-8F3383AC0709}" type="pres">
      <dgm:prSet presAssocID="{0CBE1356-2E6A-4FA9-849C-FBF9835A4889}" presName="composite" presStyleCnt="0"/>
      <dgm:spPr/>
    </dgm:pt>
    <dgm:pt modelId="{013FC0CB-352B-4450-AD38-E7928D8E86EE}" type="pres">
      <dgm:prSet presAssocID="{0CBE1356-2E6A-4FA9-849C-FBF9835A488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46F6AC-CFDF-4D5F-B85D-AE0C9DC98E67}" type="pres">
      <dgm:prSet presAssocID="{0CBE1356-2E6A-4FA9-849C-FBF9835A488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0AC343-2ADF-4F53-AEA8-59312B6C35D6}" srcId="{0CBE1356-2E6A-4FA9-849C-FBF9835A4889}" destId="{48E9D3FB-FA08-4958-A3D9-67A67D2ED4C6}" srcOrd="0" destOrd="0" parTransId="{5C419D7C-39D4-4F5C-A6FA-7ADC48BEC306}" sibTransId="{60C8A1D6-398C-4528-B5A4-6871F0579ACB}"/>
    <dgm:cxn modelId="{A7337F91-A4C8-4F8D-ADFB-74508AF225C4}" srcId="{CDE54FDA-62C4-46B1-8879-982592AA79B5}" destId="{0CBE1356-2E6A-4FA9-849C-FBF9835A4889}" srcOrd="2" destOrd="0" parTransId="{FB8B3D3C-2908-4ECC-88DA-573A81EB96D5}" sibTransId="{53D9365D-FA90-48D7-BD8A-E6C4457DDB38}"/>
    <dgm:cxn modelId="{5FA78F53-B750-4A51-9C13-7FA631E2E61C}" type="presOf" srcId="{48E9D3FB-FA08-4958-A3D9-67A67D2ED4C6}" destId="{0946F6AC-CFDF-4D5F-B85D-AE0C9DC98E67}" srcOrd="0" destOrd="0" presId="urn:microsoft.com/office/officeart/2005/8/layout/hList1"/>
    <dgm:cxn modelId="{89501F75-17D5-45FA-8DE2-1462FD3F18B9}" srcId="{CDE54FDA-62C4-46B1-8879-982592AA79B5}" destId="{2296E77C-E4ED-44CE-B80D-BEE473CCC26A}" srcOrd="0" destOrd="0" parTransId="{86DC866C-45BE-40D1-A798-8125E44F4669}" sibTransId="{3E822B38-AE01-4855-868E-B757B715F2D1}"/>
    <dgm:cxn modelId="{44C59398-8348-4984-91F5-72DE2CA689BE}" srcId="{CDE54FDA-62C4-46B1-8879-982592AA79B5}" destId="{657BF187-9716-4801-8890-6260ED43B09B}" srcOrd="1" destOrd="0" parTransId="{1B64E16D-3BD4-49BA-A8C1-CC8146673687}" sibTransId="{7B1AD5E6-FF7D-448B-8995-B5FABCF05D82}"/>
    <dgm:cxn modelId="{781CA64F-D3C3-4FBE-ADEA-0C23B999687B}" srcId="{657BF187-9716-4801-8890-6260ED43B09B}" destId="{D45C8B87-B799-4D72-8249-E167165831C4}" srcOrd="0" destOrd="0" parTransId="{E0C2F2FF-A67D-40D0-B79E-F98C082E3E94}" sibTransId="{3E656C29-44F5-446E-8761-1123D22F08E0}"/>
    <dgm:cxn modelId="{C643C1D6-DB16-44C1-AB9C-0FEC60DE039D}" type="presOf" srcId="{2296E77C-E4ED-44CE-B80D-BEE473CCC26A}" destId="{B92B65A3-EBDD-488D-A3C6-DF52BEBCBA59}" srcOrd="0" destOrd="0" presId="urn:microsoft.com/office/officeart/2005/8/layout/hList1"/>
    <dgm:cxn modelId="{16CD1843-0A76-4524-B072-2C305B79A4C7}" type="presOf" srcId="{D45C8B87-B799-4D72-8249-E167165831C4}" destId="{9700CFBD-0BAA-49D9-842B-A7F10B51DC85}" srcOrd="0" destOrd="0" presId="urn:microsoft.com/office/officeart/2005/8/layout/hList1"/>
    <dgm:cxn modelId="{2638C798-E1D9-4554-9689-5A8654FF84ED}" type="presOf" srcId="{0CBE1356-2E6A-4FA9-849C-FBF9835A4889}" destId="{013FC0CB-352B-4450-AD38-E7928D8E86EE}" srcOrd="0" destOrd="0" presId="urn:microsoft.com/office/officeart/2005/8/layout/hList1"/>
    <dgm:cxn modelId="{109A50CE-20AA-4579-8DE8-9857D6C56390}" srcId="{2296E77C-E4ED-44CE-B80D-BEE473CCC26A}" destId="{98954303-39A6-4FBF-857E-C4BCC704A34F}" srcOrd="0" destOrd="0" parTransId="{CAE18E4E-D941-4716-8601-70BFEEFA35A8}" sibTransId="{894BD95E-D8D5-4722-9795-CEC2DA62A5D3}"/>
    <dgm:cxn modelId="{D9ED1A81-6764-4027-804B-EC80C8D46918}" type="presOf" srcId="{CDE54FDA-62C4-46B1-8879-982592AA79B5}" destId="{C293FAFD-3369-4D13-95E0-35817FCDA36A}" srcOrd="0" destOrd="0" presId="urn:microsoft.com/office/officeart/2005/8/layout/hList1"/>
    <dgm:cxn modelId="{1C3067BD-A49F-4962-93A5-1F3063D1ACCF}" type="presOf" srcId="{98954303-39A6-4FBF-857E-C4BCC704A34F}" destId="{28D2C0A1-9968-47E0-A78D-1529A5D206D0}" srcOrd="0" destOrd="0" presId="urn:microsoft.com/office/officeart/2005/8/layout/hList1"/>
    <dgm:cxn modelId="{DC1A68E1-6E82-41F7-9D58-0D47FE0EF1FA}" type="presOf" srcId="{657BF187-9716-4801-8890-6260ED43B09B}" destId="{5770F615-9D2E-4127-851C-4ED3F3150C10}" srcOrd="0" destOrd="0" presId="urn:microsoft.com/office/officeart/2005/8/layout/hList1"/>
    <dgm:cxn modelId="{9939FE79-20C0-4D5C-B13A-257728926C29}" type="presParOf" srcId="{C293FAFD-3369-4D13-95E0-35817FCDA36A}" destId="{6B1F10D3-43DC-4D9A-8E65-49A1041438D4}" srcOrd="0" destOrd="0" presId="urn:microsoft.com/office/officeart/2005/8/layout/hList1"/>
    <dgm:cxn modelId="{37AB9B5A-8FCF-4A0F-B3B1-FF252A4CB497}" type="presParOf" srcId="{6B1F10D3-43DC-4D9A-8E65-49A1041438D4}" destId="{B92B65A3-EBDD-488D-A3C6-DF52BEBCBA59}" srcOrd="0" destOrd="0" presId="urn:microsoft.com/office/officeart/2005/8/layout/hList1"/>
    <dgm:cxn modelId="{BB9F082B-AA6E-459C-9870-6862BA257B5A}" type="presParOf" srcId="{6B1F10D3-43DC-4D9A-8E65-49A1041438D4}" destId="{28D2C0A1-9968-47E0-A78D-1529A5D206D0}" srcOrd="1" destOrd="0" presId="urn:microsoft.com/office/officeart/2005/8/layout/hList1"/>
    <dgm:cxn modelId="{26526068-5187-4DA9-AEBF-6CFD1B9BDEE1}" type="presParOf" srcId="{C293FAFD-3369-4D13-95E0-35817FCDA36A}" destId="{90DCD817-A09B-4553-B649-0F143E3287B9}" srcOrd="1" destOrd="0" presId="urn:microsoft.com/office/officeart/2005/8/layout/hList1"/>
    <dgm:cxn modelId="{33F23F26-4B50-4629-913C-5781045A8048}" type="presParOf" srcId="{C293FAFD-3369-4D13-95E0-35817FCDA36A}" destId="{A90048C8-689A-4B14-9521-D6BC30145D6A}" srcOrd="2" destOrd="0" presId="urn:microsoft.com/office/officeart/2005/8/layout/hList1"/>
    <dgm:cxn modelId="{95E1890E-EFB6-4B09-87D0-E61288B9BAE9}" type="presParOf" srcId="{A90048C8-689A-4B14-9521-D6BC30145D6A}" destId="{5770F615-9D2E-4127-851C-4ED3F3150C10}" srcOrd="0" destOrd="0" presId="urn:microsoft.com/office/officeart/2005/8/layout/hList1"/>
    <dgm:cxn modelId="{4899867C-776D-4505-AE66-8A70E14E7D35}" type="presParOf" srcId="{A90048C8-689A-4B14-9521-D6BC30145D6A}" destId="{9700CFBD-0BAA-49D9-842B-A7F10B51DC85}" srcOrd="1" destOrd="0" presId="urn:microsoft.com/office/officeart/2005/8/layout/hList1"/>
    <dgm:cxn modelId="{A8465B83-EBF8-4AD0-BDA5-110E9E82D187}" type="presParOf" srcId="{C293FAFD-3369-4D13-95E0-35817FCDA36A}" destId="{A5FA0B3D-7517-4359-9B8D-DAE0D9EAC73A}" srcOrd="3" destOrd="0" presId="urn:microsoft.com/office/officeart/2005/8/layout/hList1"/>
    <dgm:cxn modelId="{10D635A4-2C09-4009-9022-E29BACF70C96}" type="presParOf" srcId="{C293FAFD-3369-4D13-95E0-35817FCDA36A}" destId="{FB51C23E-FB1D-448D-88D8-8F3383AC0709}" srcOrd="4" destOrd="0" presId="urn:microsoft.com/office/officeart/2005/8/layout/hList1"/>
    <dgm:cxn modelId="{2B6696BC-3EC7-4A98-B9EB-EE7017143C16}" type="presParOf" srcId="{FB51C23E-FB1D-448D-88D8-8F3383AC0709}" destId="{013FC0CB-352B-4450-AD38-E7928D8E86EE}" srcOrd="0" destOrd="0" presId="urn:microsoft.com/office/officeart/2005/8/layout/hList1"/>
    <dgm:cxn modelId="{EA26AD68-81CD-4717-84ED-E830A15868FA}" type="presParOf" srcId="{FB51C23E-FB1D-448D-88D8-8F3383AC0709}" destId="{0946F6AC-CFDF-4D5F-B85D-AE0C9DC98E6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2DCC43-97BD-4B56-91D8-2CB9CD7F98F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CDC064-A15B-4975-9761-C0B910DEA25A}">
      <dgm:prSet phldrT="[Текст]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Межбюджетные трансферты –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 это средства, предоставляемые одним бюджетом бюджетной системы РФ другому бюджету                           бюджетной системы</a:t>
          </a:r>
          <a:endParaRPr lang="ru-RU" dirty="0"/>
        </a:p>
      </dgm:t>
    </dgm:pt>
    <dgm:pt modelId="{EE6C9C1C-A380-4625-B541-4D622F2AFDCD}" type="parTrans" cxnId="{7BC77EB3-FB70-4426-ADD2-544DC4525480}">
      <dgm:prSet/>
      <dgm:spPr/>
      <dgm:t>
        <a:bodyPr/>
        <a:lstStyle/>
        <a:p>
          <a:endParaRPr lang="ru-RU"/>
        </a:p>
      </dgm:t>
    </dgm:pt>
    <dgm:pt modelId="{DD184677-8043-4711-ACB3-AB77B24ED90A}" type="sibTrans" cxnId="{7BC77EB3-FB70-4426-ADD2-544DC4525480}">
      <dgm:prSet/>
      <dgm:spPr/>
      <dgm:t>
        <a:bodyPr/>
        <a:lstStyle/>
        <a:p>
          <a:endParaRPr lang="ru-RU"/>
        </a:p>
      </dgm:t>
    </dgm:pt>
    <dgm:pt modelId="{740B72F8-03EA-484D-8FFA-5E4E819266A9}">
      <dgm:prSet phldrT="[Текст]" custT="1"/>
      <dgm:spPr>
        <a:solidFill>
          <a:schemeClr val="accent5">
            <a:lumMod val="40000"/>
            <a:lumOff val="60000"/>
          </a:schemeClr>
        </a:solidFill>
        <a:ln w="28575"/>
      </dgm:spPr>
      <dgm:t>
        <a:bodyPr/>
        <a:lstStyle/>
        <a:p>
          <a:endParaRPr lang="ru-RU" sz="1800" dirty="0">
            <a:solidFill>
              <a:schemeClr val="tx1"/>
            </a:solidFill>
          </a:endParaRPr>
        </a:p>
      </dgm:t>
    </dgm:pt>
    <dgm:pt modelId="{BE32B24A-8535-4971-BDCB-30CC1FAF6F9B}" type="parTrans" cxnId="{0B600343-928D-4541-9963-37D02E556348}">
      <dgm:prSet/>
      <dgm:spPr/>
      <dgm:t>
        <a:bodyPr/>
        <a:lstStyle/>
        <a:p>
          <a:endParaRPr lang="ru-RU"/>
        </a:p>
      </dgm:t>
    </dgm:pt>
    <dgm:pt modelId="{288B4DB1-06FA-4E3A-BBB1-7CCD01C05162}" type="sibTrans" cxnId="{0B600343-928D-4541-9963-37D02E556348}">
      <dgm:prSet/>
      <dgm:spPr/>
      <dgm:t>
        <a:bodyPr/>
        <a:lstStyle/>
        <a:p>
          <a:endParaRPr lang="ru-RU"/>
        </a:p>
      </dgm:t>
    </dgm:pt>
    <dgm:pt modelId="{FB0B68A1-37C8-45F6-89CE-50DCE10E7083}">
      <dgm:prSet/>
      <dgm:spPr/>
      <dgm:t>
        <a:bodyPr/>
        <a:lstStyle/>
        <a:p>
          <a:endParaRPr lang="ru-RU"/>
        </a:p>
      </dgm:t>
    </dgm:pt>
    <dgm:pt modelId="{EB42601A-8DB6-45B2-BC42-024EAA536447}" type="parTrans" cxnId="{64018C05-3FB8-42ED-8972-95A75ADE115D}">
      <dgm:prSet/>
      <dgm:spPr/>
      <dgm:t>
        <a:bodyPr/>
        <a:lstStyle/>
        <a:p>
          <a:endParaRPr lang="ru-RU"/>
        </a:p>
      </dgm:t>
    </dgm:pt>
    <dgm:pt modelId="{A73849B3-13E6-449E-A89F-3C545C460869}" type="sibTrans" cxnId="{64018C05-3FB8-42ED-8972-95A75ADE115D}">
      <dgm:prSet/>
      <dgm:spPr/>
      <dgm:t>
        <a:bodyPr/>
        <a:lstStyle/>
        <a:p>
          <a:endParaRPr lang="ru-RU"/>
        </a:p>
      </dgm:t>
    </dgm:pt>
    <dgm:pt modelId="{EC1EF441-F2EC-404F-8213-1B3B1291E9BF}">
      <dgm:prSet custT="1"/>
      <dgm:spPr>
        <a:solidFill>
          <a:srgbClr val="FFFFCC"/>
        </a:solidFill>
        <a:ln w="28575"/>
      </dgm:spPr>
      <dgm:t>
        <a:bodyPr/>
        <a:lstStyle/>
        <a:p>
          <a:pPr algn="ctr"/>
          <a:endParaRPr lang="ru-RU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Субвенции </a:t>
          </a:r>
        </a:p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предоставляются на финансирование «переданных» другим публично-правовым образованиям полномочий</a:t>
          </a:r>
          <a:endParaRPr lang="ru-RU" sz="1800" dirty="0">
            <a:solidFill>
              <a:schemeClr val="tx1"/>
            </a:solidFill>
          </a:endParaRPr>
        </a:p>
      </dgm:t>
    </dgm:pt>
    <dgm:pt modelId="{46469E89-0D23-4A96-AFBF-82A63D06C423}" type="parTrans" cxnId="{B6F31C2E-D285-4208-AE2C-991AAFF07941}">
      <dgm:prSet/>
      <dgm:spPr/>
      <dgm:t>
        <a:bodyPr/>
        <a:lstStyle/>
        <a:p>
          <a:endParaRPr lang="ru-RU"/>
        </a:p>
      </dgm:t>
    </dgm:pt>
    <dgm:pt modelId="{75B8B6C0-7CB5-41FB-BD06-BA110B363877}" type="sibTrans" cxnId="{B6F31C2E-D285-4208-AE2C-991AAFF07941}">
      <dgm:prSet/>
      <dgm:spPr/>
      <dgm:t>
        <a:bodyPr/>
        <a:lstStyle/>
        <a:p>
          <a:endParaRPr lang="ru-RU"/>
        </a:p>
      </dgm:t>
    </dgm:pt>
    <dgm:pt modelId="{A9B5BAB5-9237-48AC-8A12-208BFA639BBC}" type="pres">
      <dgm:prSet presAssocID="{A32DCC43-97BD-4B56-91D8-2CB9CD7F98F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C01FB7-DFDF-4F47-9EFF-D451D28C3099}" type="pres">
      <dgm:prSet presAssocID="{A32DCC43-97BD-4B56-91D8-2CB9CD7F98FB}" presName="matrix" presStyleCnt="0"/>
      <dgm:spPr/>
    </dgm:pt>
    <dgm:pt modelId="{D8E3BA39-CD99-4921-8D2F-096ED704773F}" type="pres">
      <dgm:prSet presAssocID="{A32DCC43-97BD-4B56-91D8-2CB9CD7F98FB}" presName="tile1" presStyleLbl="node1" presStyleIdx="0" presStyleCnt="4" custScaleX="94174" custScaleY="86464" custLinFactNeighborX="-3157" custLinFactNeighborY="-7243"/>
      <dgm:spPr/>
      <dgm:t>
        <a:bodyPr/>
        <a:lstStyle/>
        <a:p>
          <a:endParaRPr lang="ru-RU"/>
        </a:p>
      </dgm:t>
    </dgm:pt>
    <dgm:pt modelId="{5004E316-2AF5-4350-A70F-087B7373E937}" type="pres">
      <dgm:prSet presAssocID="{A32DCC43-97BD-4B56-91D8-2CB9CD7F98F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36DD6-38B5-4966-B0AB-911406B3BFB1}" type="pres">
      <dgm:prSet presAssocID="{A32DCC43-97BD-4B56-91D8-2CB9CD7F98FB}" presName="tile2" presStyleLbl="node1" presStyleIdx="1" presStyleCnt="4" custScaleX="90292" custScaleY="86382" custLinFactNeighborX="1942" custLinFactNeighborY="-3425"/>
      <dgm:spPr/>
      <dgm:t>
        <a:bodyPr/>
        <a:lstStyle/>
        <a:p>
          <a:endParaRPr lang="ru-RU"/>
        </a:p>
      </dgm:t>
    </dgm:pt>
    <dgm:pt modelId="{6AB714D5-51C1-4374-AA24-39DF9154C6E4}" type="pres">
      <dgm:prSet presAssocID="{A32DCC43-97BD-4B56-91D8-2CB9CD7F98F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C1A5F-81CA-4BCE-880F-0D5FBA2D4128}" type="pres">
      <dgm:prSet presAssocID="{A32DCC43-97BD-4B56-91D8-2CB9CD7F98FB}" presName="tile3" presStyleLbl="node1" presStyleIdx="2" presStyleCnt="4" custScaleX="90291" custScaleY="67123" custLinFactNeighborX="-4854" custLinFactNeighborY="8219"/>
      <dgm:spPr>
        <a:solidFill>
          <a:schemeClr val="accent3">
            <a:lumMod val="60000"/>
            <a:lumOff val="40000"/>
          </a:schemeClr>
        </a:solidFill>
        <a:ln w="28575"/>
      </dgm:spPr>
      <dgm:t>
        <a:bodyPr/>
        <a:lstStyle/>
        <a:p>
          <a:endParaRPr lang="ru-RU"/>
        </a:p>
      </dgm:t>
    </dgm:pt>
    <dgm:pt modelId="{00BD4A14-2AFA-4E59-AB39-5C35E555E8E3}" type="pres">
      <dgm:prSet presAssocID="{A32DCC43-97BD-4B56-91D8-2CB9CD7F98F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5091F-442D-4B44-8635-4EFED10FF174}" type="pres">
      <dgm:prSet presAssocID="{A32DCC43-97BD-4B56-91D8-2CB9CD7F98FB}" presName="tile4" presStyleLbl="node1" presStyleIdx="3" presStyleCnt="4" custScaleX="96117" custScaleY="66921" custLinFactNeighborX="2913" custLinFactNeighborY="8219"/>
      <dgm:spPr>
        <a:solidFill>
          <a:schemeClr val="accent4">
            <a:lumMod val="60000"/>
            <a:lumOff val="40000"/>
          </a:schemeClr>
        </a:solidFill>
        <a:ln w="28575"/>
      </dgm:spPr>
      <dgm:t>
        <a:bodyPr/>
        <a:lstStyle/>
        <a:p>
          <a:endParaRPr lang="ru-RU"/>
        </a:p>
      </dgm:t>
    </dgm:pt>
    <dgm:pt modelId="{96A98485-F751-4FB3-BC4D-C603BA2500AD}" type="pres">
      <dgm:prSet presAssocID="{A32DCC43-97BD-4B56-91D8-2CB9CD7F98F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6B2DC-9BD0-4DFE-9D13-B25AFB659856}" type="pres">
      <dgm:prSet presAssocID="{A32DCC43-97BD-4B56-91D8-2CB9CD7F98FB}" presName="centerTile" presStyleLbl="fgShp" presStyleIdx="0" presStyleCnt="1" custScaleX="139159" custScaleY="136986" custLinFactNeighborX="-6472" custLinFactNeighborY="-161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64018C05-3FB8-42ED-8972-95A75ADE115D}" srcId="{A32DCC43-97BD-4B56-91D8-2CB9CD7F98FB}" destId="{FB0B68A1-37C8-45F6-89CE-50DCE10E7083}" srcOrd="1" destOrd="0" parTransId="{EB42601A-8DB6-45B2-BC42-024EAA536447}" sibTransId="{A73849B3-13E6-449E-A89F-3C545C460869}"/>
    <dgm:cxn modelId="{C7E2F748-3396-4A25-9721-88B856AAAFFD}" type="presOf" srcId="{EC1EF441-F2EC-404F-8213-1B3B1291E9BF}" destId="{6AB714D5-51C1-4374-AA24-39DF9154C6E4}" srcOrd="1" destOrd="0" presId="urn:microsoft.com/office/officeart/2005/8/layout/matrix1"/>
    <dgm:cxn modelId="{605CAD43-EE73-458A-AEDB-E6E1AE2F9A34}" type="presOf" srcId="{EC1EF441-F2EC-404F-8213-1B3B1291E9BF}" destId="{DC036DD6-38B5-4966-B0AB-911406B3BFB1}" srcOrd="0" destOrd="0" presId="urn:microsoft.com/office/officeart/2005/8/layout/matrix1"/>
    <dgm:cxn modelId="{731FD242-02FB-4029-9561-85072D2B8A05}" type="presOf" srcId="{A32DCC43-97BD-4B56-91D8-2CB9CD7F98FB}" destId="{A9B5BAB5-9237-48AC-8A12-208BFA639BBC}" srcOrd="0" destOrd="0" presId="urn:microsoft.com/office/officeart/2005/8/layout/matrix1"/>
    <dgm:cxn modelId="{0B600343-928D-4541-9963-37D02E556348}" srcId="{26CDC064-A15B-4975-9761-C0B910DEA25A}" destId="{740B72F8-03EA-484D-8FFA-5E4E819266A9}" srcOrd="0" destOrd="0" parTransId="{BE32B24A-8535-4971-BDCB-30CC1FAF6F9B}" sibTransId="{288B4DB1-06FA-4E3A-BBB1-7CCD01C05162}"/>
    <dgm:cxn modelId="{19EFF22F-39DE-4762-B108-3D01EAC019D3}" type="presOf" srcId="{740B72F8-03EA-484D-8FFA-5E4E819266A9}" destId="{5004E316-2AF5-4350-A70F-087B7373E937}" srcOrd="1" destOrd="0" presId="urn:microsoft.com/office/officeart/2005/8/layout/matrix1"/>
    <dgm:cxn modelId="{1D530668-5F22-4D81-BFEA-D42565A0A12C}" type="presOf" srcId="{740B72F8-03EA-484D-8FFA-5E4E819266A9}" destId="{D8E3BA39-CD99-4921-8D2F-096ED704773F}" srcOrd="0" destOrd="0" presId="urn:microsoft.com/office/officeart/2005/8/layout/matrix1"/>
    <dgm:cxn modelId="{B6F31C2E-D285-4208-AE2C-991AAFF07941}" srcId="{26CDC064-A15B-4975-9761-C0B910DEA25A}" destId="{EC1EF441-F2EC-404F-8213-1B3B1291E9BF}" srcOrd="1" destOrd="0" parTransId="{46469E89-0D23-4A96-AFBF-82A63D06C423}" sibTransId="{75B8B6C0-7CB5-41FB-BD06-BA110B363877}"/>
    <dgm:cxn modelId="{8737BDBD-7B62-4ECC-AAC3-B46C793E04C0}" type="presOf" srcId="{26CDC064-A15B-4975-9761-C0B910DEA25A}" destId="{35C6B2DC-9BD0-4DFE-9D13-B25AFB659856}" srcOrd="0" destOrd="0" presId="urn:microsoft.com/office/officeart/2005/8/layout/matrix1"/>
    <dgm:cxn modelId="{7BC77EB3-FB70-4426-ADD2-544DC4525480}" srcId="{A32DCC43-97BD-4B56-91D8-2CB9CD7F98FB}" destId="{26CDC064-A15B-4975-9761-C0B910DEA25A}" srcOrd="0" destOrd="0" parTransId="{EE6C9C1C-A380-4625-B541-4D622F2AFDCD}" sibTransId="{DD184677-8043-4711-ACB3-AB77B24ED90A}"/>
    <dgm:cxn modelId="{0E7745C3-87A5-4E3B-8793-858F6546AFC5}" type="presParOf" srcId="{A9B5BAB5-9237-48AC-8A12-208BFA639BBC}" destId="{FEC01FB7-DFDF-4F47-9EFF-D451D28C3099}" srcOrd="0" destOrd="0" presId="urn:microsoft.com/office/officeart/2005/8/layout/matrix1"/>
    <dgm:cxn modelId="{D59FF4EE-D0F6-4408-A266-872F1021BBDB}" type="presParOf" srcId="{FEC01FB7-DFDF-4F47-9EFF-D451D28C3099}" destId="{D8E3BA39-CD99-4921-8D2F-096ED704773F}" srcOrd="0" destOrd="0" presId="urn:microsoft.com/office/officeart/2005/8/layout/matrix1"/>
    <dgm:cxn modelId="{B665C7E9-4235-41CD-9ECA-ED5370798E79}" type="presParOf" srcId="{FEC01FB7-DFDF-4F47-9EFF-D451D28C3099}" destId="{5004E316-2AF5-4350-A70F-087B7373E937}" srcOrd="1" destOrd="0" presId="urn:microsoft.com/office/officeart/2005/8/layout/matrix1"/>
    <dgm:cxn modelId="{C372F56B-7871-470C-8C57-CAB7492777D1}" type="presParOf" srcId="{FEC01FB7-DFDF-4F47-9EFF-D451D28C3099}" destId="{DC036DD6-38B5-4966-B0AB-911406B3BFB1}" srcOrd="2" destOrd="0" presId="urn:microsoft.com/office/officeart/2005/8/layout/matrix1"/>
    <dgm:cxn modelId="{203B4380-0493-4FD5-913A-8E8AAA9A8C22}" type="presParOf" srcId="{FEC01FB7-DFDF-4F47-9EFF-D451D28C3099}" destId="{6AB714D5-51C1-4374-AA24-39DF9154C6E4}" srcOrd="3" destOrd="0" presId="urn:microsoft.com/office/officeart/2005/8/layout/matrix1"/>
    <dgm:cxn modelId="{61FACDDA-95D9-46F2-AF38-EEB29F9B0601}" type="presParOf" srcId="{FEC01FB7-DFDF-4F47-9EFF-D451D28C3099}" destId="{E12C1A5F-81CA-4BCE-880F-0D5FBA2D4128}" srcOrd="4" destOrd="0" presId="urn:microsoft.com/office/officeart/2005/8/layout/matrix1"/>
    <dgm:cxn modelId="{F5AE5CC5-9BCD-45A9-BA95-0E61A7338CB4}" type="presParOf" srcId="{FEC01FB7-DFDF-4F47-9EFF-D451D28C3099}" destId="{00BD4A14-2AFA-4E59-AB39-5C35E555E8E3}" srcOrd="5" destOrd="0" presId="urn:microsoft.com/office/officeart/2005/8/layout/matrix1"/>
    <dgm:cxn modelId="{680EA4C9-BB78-4F83-BF2E-AADC51094E49}" type="presParOf" srcId="{FEC01FB7-DFDF-4F47-9EFF-D451D28C3099}" destId="{B235091F-442D-4B44-8635-4EFED10FF174}" srcOrd="6" destOrd="0" presId="urn:microsoft.com/office/officeart/2005/8/layout/matrix1"/>
    <dgm:cxn modelId="{412EE2D3-6E45-44DD-BF81-9CE7C32C6474}" type="presParOf" srcId="{FEC01FB7-DFDF-4F47-9EFF-D451D28C3099}" destId="{96A98485-F751-4FB3-BC4D-C603BA2500AD}" srcOrd="7" destOrd="0" presId="urn:microsoft.com/office/officeart/2005/8/layout/matrix1"/>
    <dgm:cxn modelId="{334EFA6E-E996-49F0-8751-6D45A4478362}" type="presParOf" srcId="{A9B5BAB5-9237-48AC-8A12-208BFA639BBC}" destId="{35C6B2DC-9BD0-4DFE-9D13-B25AFB65985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12065E-17C5-436E-86BF-0B8436C2E72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932617-4C41-429B-B89C-52750A54063A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 дошкольного возраста – 679 чел.</a:t>
          </a:r>
        </a:p>
      </dgm:t>
    </dgm:pt>
    <dgm:pt modelId="{52CCDD5E-AE91-414B-A6ED-47408FEA39AC}" type="parTrans" cxnId="{0C9BC583-A8C9-4DC3-996B-7EE049C6124C}">
      <dgm:prSet/>
      <dgm:spPr/>
      <dgm:t>
        <a:bodyPr/>
        <a:lstStyle/>
        <a:p>
          <a:endParaRPr lang="ru-RU"/>
        </a:p>
      </dgm:t>
    </dgm:pt>
    <dgm:pt modelId="{61407F91-8849-4D01-8407-5519D66963DE}" type="sibTrans" cxnId="{0C9BC583-A8C9-4DC3-996B-7EE049C6124C}">
      <dgm:prSet/>
      <dgm:spPr/>
      <dgm:t>
        <a:bodyPr/>
        <a:lstStyle/>
        <a:p>
          <a:endParaRPr lang="ru-RU"/>
        </a:p>
      </dgm:t>
    </dgm:pt>
    <dgm:pt modelId="{4D8E18BD-BD3F-4210-8074-807A60264DE9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Учащиеся общеобразовательных учреждений – 1268 чел.</a:t>
          </a:r>
        </a:p>
      </dgm:t>
    </dgm:pt>
    <dgm:pt modelId="{B5D840E8-25D7-4C49-994A-F1484810F382}" type="parTrans" cxnId="{70F25CD1-9BAA-4D45-B83E-B86343558AD6}">
      <dgm:prSet/>
      <dgm:spPr/>
      <dgm:t>
        <a:bodyPr/>
        <a:lstStyle/>
        <a:p>
          <a:endParaRPr lang="ru-RU"/>
        </a:p>
      </dgm:t>
    </dgm:pt>
    <dgm:pt modelId="{50204750-623B-4556-BE24-B2779DD918FF}" type="sibTrans" cxnId="{70F25CD1-9BAA-4D45-B83E-B86343558AD6}">
      <dgm:prSet/>
      <dgm:spPr/>
      <dgm:t>
        <a:bodyPr/>
        <a:lstStyle/>
        <a:p>
          <a:endParaRPr lang="ru-RU"/>
        </a:p>
      </dgm:t>
    </dgm:pt>
    <dgm:pt modelId="{2DF625BF-DE62-4BEC-8036-3C16AB450D20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Дети, получающие дополнительное образование  -  857 чел</a:t>
          </a:r>
          <a:endParaRPr lang="ru-RU" sz="1200" dirty="0">
            <a:solidFill>
              <a:schemeClr val="tx1"/>
            </a:solidFill>
          </a:endParaRPr>
        </a:p>
      </dgm:t>
    </dgm:pt>
    <dgm:pt modelId="{94CA757E-5692-4F04-8ED2-047A54D6EB49}" type="parTrans" cxnId="{81BE75F8-B22E-420A-B289-2FE9911DD83C}">
      <dgm:prSet/>
      <dgm:spPr/>
      <dgm:t>
        <a:bodyPr/>
        <a:lstStyle/>
        <a:p>
          <a:endParaRPr lang="ru-RU"/>
        </a:p>
      </dgm:t>
    </dgm:pt>
    <dgm:pt modelId="{29F5532E-CBEC-4DE2-A6DE-46881DFDAE3C}" type="sibTrans" cxnId="{81BE75F8-B22E-420A-B289-2FE9911DD83C}">
      <dgm:prSet/>
      <dgm:spPr/>
      <dgm:t>
        <a:bodyPr/>
        <a:lstStyle/>
        <a:p>
          <a:endParaRPr lang="ru-RU"/>
        </a:p>
      </dgm:t>
    </dgm:pt>
    <dgm:pt modelId="{9044ADCE-DD84-4040-AEE9-D001B0A12465}">
      <dgm:prSet/>
      <dgm:spPr/>
      <dgm:t>
        <a:bodyPr/>
        <a:lstStyle/>
        <a:p>
          <a:r>
            <a:rPr lang="ru-RU" dirty="0" smtClean="0"/>
            <a:t>12 учреждений</a:t>
          </a:r>
          <a:endParaRPr lang="ru-RU" dirty="0"/>
        </a:p>
      </dgm:t>
    </dgm:pt>
    <dgm:pt modelId="{F3FD1C39-01BF-4A6F-8E80-4BAE041BDE80}" type="parTrans" cxnId="{4F6A0F50-2BDB-43DE-B786-51C4D8BDF968}">
      <dgm:prSet/>
      <dgm:spPr/>
      <dgm:t>
        <a:bodyPr/>
        <a:lstStyle/>
        <a:p>
          <a:endParaRPr lang="ru-RU"/>
        </a:p>
      </dgm:t>
    </dgm:pt>
    <dgm:pt modelId="{07107BDF-86C8-4882-B7C1-E033645F4EC2}" type="sibTrans" cxnId="{4F6A0F50-2BDB-43DE-B786-51C4D8BDF968}">
      <dgm:prSet/>
      <dgm:spPr/>
      <dgm:t>
        <a:bodyPr/>
        <a:lstStyle/>
        <a:p>
          <a:endParaRPr lang="ru-RU"/>
        </a:p>
      </dgm:t>
    </dgm:pt>
    <dgm:pt modelId="{D457BA2B-423D-4901-A754-E192C67B17DF}">
      <dgm:prSet/>
      <dgm:spPr/>
      <dgm:t>
        <a:bodyPr/>
        <a:lstStyle/>
        <a:p>
          <a:r>
            <a:rPr lang="ru-RU" dirty="0" smtClean="0"/>
            <a:t>9 учреждений</a:t>
          </a:r>
          <a:endParaRPr lang="ru-RU" dirty="0"/>
        </a:p>
      </dgm:t>
    </dgm:pt>
    <dgm:pt modelId="{CE55E3FF-1CB9-4DB6-A9C3-678164422F7A}" type="parTrans" cxnId="{95884F0D-D129-4761-9DE7-CC444FA32371}">
      <dgm:prSet/>
      <dgm:spPr/>
      <dgm:t>
        <a:bodyPr/>
        <a:lstStyle/>
        <a:p>
          <a:endParaRPr lang="ru-RU"/>
        </a:p>
      </dgm:t>
    </dgm:pt>
    <dgm:pt modelId="{2166A9C5-7789-43E0-80BF-E3669758E2AC}" type="sibTrans" cxnId="{95884F0D-D129-4761-9DE7-CC444FA32371}">
      <dgm:prSet/>
      <dgm:spPr/>
      <dgm:t>
        <a:bodyPr/>
        <a:lstStyle/>
        <a:p>
          <a:endParaRPr lang="ru-RU"/>
        </a:p>
      </dgm:t>
    </dgm:pt>
    <dgm:pt modelId="{257C50B5-3775-446A-A690-6D6FA74845B7}">
      <dgm:prSet/>
      <dgm:spPr/>
      <dgm:t>
        <a:bodyPr/>
        <a:lstStyle/>
        <a:p>
          <a:r>
            <a:rPr lang="ru-RU" dirty="0" smtClean="0"/>
            <a:t>2 учреждения</a:t>
          </a:r>
          <a:endParaRPr lang="ru-RU" dirty="0"/>
        </a:p>
      </dgm:t>
    </dgm:pt>
    <dgm:pt modelId="{BD591908-E1A7-4D0D-8447-D93CF3CE5CA3}" type="parTrans" cxnId="{D0EABC1E-BC50-47CA-9F75-43D8F63B6B95}">
      <dgm:prSet/>
      <dgm:spPr/>
      <dgm:t>
        <a:bodyPr/>
        <a:lstStyle/>
        <a:p>
          <a:endParaRPr lang="ru-RU"/>
        </a:p>
      </dgm:t>
    </dgm:pt>
    <dgm:pt modelId="{6827BCC5-19BD-4C3D-9395-BECDF7CE3FDC}" type="sibTrans" cxnId="{D0EABC1E-BC50-47CA-9F75-43D8F63B6B95}">
      <dgm:prSet/>
      <dgm:spPr/>
      <dgm:t>
        <a:bodyPr/>
        <a:lstStyle/>
        <a:p>
          <a:endParaRPr lang="ru-RU"/>
        </a:p>
      </dgm:t>
    </dgm:pt>
    <dgm:pt modelId="{7FE15D56-C4FC-4066-BB66-C0B2DECA2FBA}" type="pres">
      <dgm:prSet presAssocID="{ED12065E-17C5-436E-86BF-0B8436C2E7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8AA808-7169-4BC0-93A1-F96488DE915C}" type="pres">
      <dgm:prSet presAssocID="{E4932617-4C41-429B-B89C-52750A54063A}" presName="parentLin" presStyleCnt="0"/>
      <dgm:spPr/>
    </dgm:pt>
    <dgm:pt modelId="{8800AEB7-C7D1-47BB-8549-613C2D79A6A6}" type="pres">
      <dgm:prSet presAssocID="{E4932617-4C41-429B-B89C-52750A54063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52EF7C5-A8C6-4703-8629-1C5539EBCD57}" type="pres">
      <dgm:prSet presAssocID="{E4932617-4C41-429B-B89C-52750A54063A}" presName="parentText" presStyleLbl="node1" presStyleIdx="0" presStyleCnt="3" custScaleX="120121" custScaleY="1787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7922D-6F45-4688-850D-E2AC9C11B151}" type="pres">
      <dgm:prSet presAssocID="{E4932617-4C41-429B-B89C-52750A54063A}" presName="negativeSpace" presStyleCnt="0"/>
      <dgm:spPr/>
    </dgm:pt>
    <dgm:pt modelId="{25300D03-C315-4D6E-BE73-AC06A80FD75E}" type="pres">
      <dgm:prSet presAssocID="{E4932617-4C41-429B-B89C-52750A54063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0D4C06-750B-49F7-8311-8855A156203E}" type="pres">
      <dgm:prSet presAssocID="{61407F91-8849-4D01-8407-5519D66963DE}" presName="spaceBetweenRectangles" presStyleCnt="0"/>
      <dgm:spPr/>
    </dgm:pt>
    <dgm:pt modelId="{61EBDD04-3FB1-4EBE-97F5-718960161AD2}" type="pres">
      <dgm:prSet presAssocID="{4D8E18BD-BD3F-4210-8074-807A60264DE9}" presName="parentLin" presStyleCnt="0"/>
      <dgm:spPr/>
    </dgm:pt>
    <dgm:pt modelId="{CA866586-392D-4928-A02E-4D58C4238A9B}" type="pres">
      <dgm:prSet presAssocID="{4D8E18BD-BD3F-4210-8074-807A60264DE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5ECBE3A-8318-4735-84ED-E665DFBF07C1}" type="pres">
      <dgm:prSet presAssocID="{4D8E18BD-BD3F-4210-8074-807A60264DE9}" presName="parentText" presStyleLbl="node1" presStyleIdx="1" presStyleCnt="3" custScaleX="120120" custScaleY="162999" custLinFactNeighborX="8280" custLinFactNeighborY="-307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A009F-1BDA-47E0-9A9B-74BFF7F7BECC}" type="pres">
      <dgm:prSet presAssocID="{4D8E18BD-BD3F-4210-8074-807A60264DE9}" presName="negativeSpace" presStyleCnt="0"/>
      <dgm:spPr/>
    </dgm:pt>
    <dgm:pt modelId="{E0A5FD5F-7943-4958-B025-FDC1879B6969}" type="pres">
      <dgm:prSet presAssocID="{4D8E18BD-BD3F-4210-8074-807A60264DE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D84FA2-7924-4B4E-897E-B9827FDDB6A3}" type="pres">
      <dgm:prSet presAssocID="{50204750-623B-4556-BE24-B2779DD918FF}" presName="spaceBetweenRectangles" presStyleCnt="0"/>
      <dgm:spPr/>
    </dgm:pt>
    <dgm:pt modelId="{07B798FE-88B1-4ADC-B407-0A410AFAEB45}" type="pres">
      <dgm:prSet presAssocID="{2DF625BF-DE62-4BEC-8036-3C16AB450D20}" presName="parentLin" presStyleCnt="0"/>
      <dgm:spPr/>
    </dgm:pt>
    <dgm:pt modelId="{C7A2298E-ADB0-4453-90CE-BC3AC00DF1D9}" type="pres">
      <dgm:prSet presAssocID="{2DF625BF-DE62-4BEC-8036-3C16AB450D2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DECD313F-EFD8-481F-AD04-9406B02BA9B9}" type="pres">
      <dgm:prSet presAssocID="{2DF625BF-DE62-4BEC-8036-3C16AB450D20}" presName="parentText" presStyleLbl="node1" presStyleIdx="2" presStyleCnt="3" custScaleX="118310" custScaleY="195643" custLinFactNeighborX="8279" custLinFactNeighborY="-186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D5D88-B2E2-4C6C-A629-FBE2D2066CAD}" type="pres">
      <dgm:prSet presAssocID="{2DF625BF-DE62-4BEC-8036-3C16AB450D20}" presName="negativeSpace" presStyleCnt="0"/>
      <dgm:spPr/>
    </dgm:pt>
    <dgm:pt modelId="{B48724B9-BAFB-48D2-9499-C398F97D5F4D}" type="pres">
      <dgm:prSet presAssocID="{2DF625BF-DE62-4BEC-8036-3C16AB450D2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BE75F8-B22E-420A-B289-2FE9911DD83C}" srcId="{ED12065E-17C5-436E-86BF-0B8436C2E72C}" destId="{2DF625BF-DE62-4BEC-8036-3C16AB450D20}" srcOrd="2" destOrd="0" parTransId="{94CA757E-5692-4F04-8ED2-047A54D6EB49}" sibTransId="{29F5532E-CBEC-4DE2-A6DE-46881DFDAE3C}"/>
    <dgm:cxn modelId="{D0EABC1E-BC50-47CA-9F75-43D8F63B6B95}" srcId="{2DF625BF-DE62-4BEC-8036-3C16AB450D20}" destId="{257C50B5-3775-446A-A690-6D6FA74845B7}" srcOrd="0" destOrd="0" parTransId="{BD591908-E1A7-4D0D-8447-D93CF3CE5CA3}" sibTransId="{6827BCC5-19BD-4C3D-9395-BECDF7CE3FDC}"/>
    <dgm:cxn modelId="{0C9BC583-A8C9-4DC3-996B-7EE049C6124C}" srcId="{ED12065E-17C5-436E-86BF-0B8436C2E72C}" destId="{E4932617-4C41-429B-B89C-52750A54063A}" srcOrd="0" destOrd="0" parTransId="{52CCDD5E-AE91-414B-A6ED-47408FEA39AC}" sibTransId="{61407F91-8849-4D01-8407-5519D66963DE}"/>
    <dgm:cxn modelId="{1F8C08E3-ABEF-4C91-A406-026552D9E13D}" type="presOf" srcId="{E4932617-4C41-429B-B89C-52750A54063A}" destId="{8800AEB7-C7D1-47BB-8549-613C2D79A6A6}" srcOrd="0" destOrd="0" presId="urn:microsoft.com/office/officeart/2005/8/layout/list1"/>
    <dgm:cxn modelId="{FE585103-E8B1-40BD-9833-FB4D44BA9F5B}" type="presOf" srcId="{E4932617-4C41-429B-B89C-52750A54063A}" destId="{A52EF7C5-A8C6-4703-8629-1C5539EBCD57}" srcOrd="1" destOrd="0" presId="urn:microsoft.com/office/officeart/2005/8/layout/list1"/>
    <dgm:cxn modelId="{60635AB0-32D0-4488-8F77-01745080B557}" type="presOf" srcId="{257C50B5-3775-446A-A690-6D6FA74845B7}" destId="{B48724B9-BAFB-48D2-9499-C398F97D5F4D}" srcOrd="0" destOrd="0" presId="urn:microsoft.com/office/officeart/2005/8/layout/list1"/>
    <dgm:cxn modelId="{70F25CD1-9BAA-4D45-B83E-B86343558AD6}" srcId="{ED12065E-17C5-436E-86BF-0B8436C2E72C}" destId="{4D8E18BD-BD3F-4210-8074-807A60264DE9}" srcOrd="1" destOrd="0" parTransId="{B5D840E8-25D7-4C49-994A-F1484810F382}" sibTransId="{50204750-623B-4556-BE24-B2779DD918FF}"/>
    <dgm:cxn modelId="{4F6A0F50-2BDB-43DE-B786-51C4D8BDF968}" srcId="{E4932617-4C41-429B-B89C-52750A54063A}" destId="{9044ADCE-DD84-4040-AEE9-D001B0A12465}" srcOrd="0" destOrd="0" parTransId="{F3FD1C39-01BF-4A6F-8E80-4BAE041BDE80}" sibTransId="{07107BDF-86C8-4882-B7C1-E033645F4EC2}"/>
    <dgm:cxn modelId="{4BBC3D1C-F016-44C9-A408-019B2B00F6EF}" type="presOf" srcId="{9044ADCE-DD84-4040-AEE9-D001B0A12465}" destId="{25300D03-C315-4D6E-BE73-AC06A80FD75E}" srcOrd="0" destOrd="0" presId="urn:microsoft.com/office/officeart/2005/8/layout/list1"/>
    <dgm:cxn modelId="{5A6051AA-391C-4639-8285-A0BECF4E0FC2}" type="presOf" srcId="{2DF625BF-DE62-4BEC-8036-3C16AB450D20}" destId="{DECD313F-EFD8-481F-AD04-9406B02BA9B9}" srcOrd="1" destOrd="0" presId="urn:microsoft.com/office/officeart/2005/8/layout/list1"/>
    <dgm:cxn modelId="{C1DB1AE0-C99F-4D7D-91E8-11A130881A70}" type="presOf" srcId="{4D8E18BD-BD3F-4210-8074-807A60264DE9}" destId="{CA866586-392D-4928-A02E-4D58C4238A9B}" srcOrd="0" destOrd="0" presId="urn:microsoft.com/office/officeart/2005/8/layout/list1"/>
    <dgm:cxn modelId="{95884F0D-D129-4761-9DE7-CC444FA32371}" srcId="{4D8E18BD-BD3F-4210-8074-807A60264DE9}" destId="{D457BA2B-423D-4901-A754-E192C67B17DF}" srcOrd="0" destOrd="0" parTransId="{CE55E3FF-1CB9-4DB6-A9C3-678164422F7A}" sibTransId="{2166A9C5-7789-43E0-80BF-E3669758E2AC}"/>
    <dgm:cxn modelId="{74372C5B-88F2-483C-8910-5C3444026D65}" type="presOf" srcId="{ED12065E-17C5-436E-86BF-0B8436C2E72C}" destId="{7FE15D56-C4FC-4066-BB66-C0B2DECA2FBA}" srcOrd="0" destOrd="0" presId="urn:microsoft.com/office/officeart/2005/8/layout/list1"/>
    <dgm:cxn modelId="{DBED202B-84B7-4719-8530-AE23C9935971}" type="presOf" srcId="{4D8E18BD-BD3F-4210-8074-807A60264DE9}" destId="{15ECBE3A-8318-4735-84ED-E665DFBF07C1}" srcOrd="1" destOrd="0" presId="urn:microsoft.com/office/officeart/2005/8/layout/list1"/>
    <dgm:cxn modelId="{24AF711A-D4C4-4FC9-9E54-ED3D2E4F06D0}" type="presOf" srcId="{2DF625BF-DE62-4BEC-8036-3C16AB450D20}" destId="{C7A2298E-ADB0-4453-90CE-BC3AC00DF1D9}" srcOrd="0" destOrd="0" presId="urn:microsoft.com/office/officeart/2005/8/layout/list1"/>
    <dgm:cxn modelId="{9CFA50EB-2252-40C8-AF0E-E4D0E67F422A}" type="presOf" srcId="{D457BA2B-423D-4901-A754-E192C67B17DF}" destId="{E0A5FD5F-7943-4958-B025-FDC1879B6969}" srcOrd="0" destOrd="0" presId="urn:microsoft.com/office/officeart/2005/8/layout/list1"/>
    <dgm:cxn modelId="{B9832110-3D8F-4B7C-94ED-4861D6CCDEAE}" type="presParOf" srcId="{7FE15D56-C4FC-4066-BB66-C0B2DECA2FBA}" destId="{728AA808-7169-4BC0-93A1-F96488DE915C}" srcOrd="0" destOrd="0" presId="urn:microsoft.com/office/officeart/2005/8/layout/list1"/>
    <dgm:cxn modelId="{EA71EF03-0422-4F80-810D-DFC380180082}" type="presParOf" srcId="{728AA808-7169-4BC0-93A1-F96488DE915C}" destId="{8800AEB7-C7D1-47BB-8549-613C2D79A6A6}" srcOrd="0" destOrd="0" presId="urn:microsoft.com/office/officeart/2005/8/layout/list1"/>
    <dgm:cxn modelId="{DEB6AFC7-786A-4D87-AE3D-391A42209261}" type="presParOf" srcId="{728AA808-7169-4BC0-93A1-F96488DE915C}" destId="{A52EF7C5-A8C6-4703-8629-1C5539EBCD57}" srcOrd="1" destOrd="0" presId="urn:microsoft.com/office/officeart/2005/8/layout/list1"/>
    <dgm:cxn modelId="{887CEA35-FE8B-45F7-9DA3-F644C770CE70}" type="presParOf" srcId="{7FE15D56-C4FC-4066-BB66-C0B2DECA2FBA}" destId="{1587922D-6F45-4688-850D-E2AC9C11B151}" srcOrd="1" destOrd="0" presId="urn:microsoft.com/office/officeart/2005/8/layout/list1"/>
    <dgm:cxn modelId="{44CC3C9D-7CC6-4C35-BE26-C843D9AEEE71}" type="presParOf" srcId="{7FE15D56-C4FC-4066-BB66-C0B2DECA2FBA}" destId="{25300D03-C315-4D6E-BE73-AC06A80FD75E}" srcOrd="2" destOrd="0" presId="urn:microsoft.com/office/officeart/2005/8/layout/list1"/>
    <dgm:cxn modelId="{D7E9A761-6981-4962-BAB1-D2FADAA6DE36}" type="presParOf" srcId="{7FE15D56-C4FC-4066-BB66-C0B2DECA2FBA}" destId="{530D4C06-750B-49F7-8311-8855A156203E}" srcOrd="3" destOrd="0" presId="urn:microsoft.com/office/officeart/2005/8/layout/list1"/>
    <dgm:cxn modelId="{2BCB61E3-C61D-419C-AD17-D1D674E60C47}" type="presParOf" srcId="{7FE15D56-C4FC-4066-BB66-C0B2DECA2FBA}" destId="{61EBDD04-3FB1-4EBE-97F5-718960161AD2}" srcOrd="4" destOrd="0" presId="urn:microsoft.com/office/officeart/2005/8/layout/list1"/>
    <dgm:cxn modelId="{F976ADC1-DB19-4414-91C8-4D8C569E5FDB}" type="presParOf" srcId="{61EBDD04-3FB1-4EBE-97F5-718960161AD2}" destId="{CA866586-392D-4928-A02E-4D58C4238A9B}" srcOrd="0" destOrd="0" presId="urn:microsoft.com/office/officeart/2005/8/layout/list1"/>
    <dgm:cxn modelId="{0FCDBEEF-777C-4B89-A192-BA1669135BD5}" type="presParOf" srcId="{61EBDD04-3FB1-4EBE-97F5-718960161AD2}" destId="{15ECBE3A-8318-4735-84ED-E665DFBF07C1}" srcOrd="1" destOrd="0" presId="urn:microsoft.com/office/officeart/2005/8/layout/list1"/>
    <dgm:cxn modelId="{9B5308AD-360C-4D4C-8568-050ED0CA9B74}" type="presParOf" srcId="{7FE15D56-C4FC-4066-BB66-C0B2DECA2FBA}" destId="{D31A009F-1BDA-47E0-9A9B-74BFF7F7BECC}" srcOrd="5" destOrd="0" presId="urn:microsoft.com/office/officeart/2005/8/layout/list1"/>
    <dgm:cxn modelId="{E213924F-2DA9-4C45-B963-E63E2AD1CA4B}" type="presParOf" srcId="{7FE15D56-C4FC-4066-BB66-C0B2DECA2FBA}" destId="{E0A5FD5F-7943-4958-B025-FDC1879B6969}" srcOrd="6" destOrd="0" presId="urn:microsoft.com/office/officeart/2005/8/layout/list1"/>
    <dgm:cxn modelId="{CF8D735E-6B6F-47AB-B863-66D30EF73960}" type="presParOf" srcId="{7FE15D56-C4FC-4066-BB66-C0B2DECA2FBA}" destId="{B4D84FA2-7924-4B4E-897E-B9827FDDB6A3}" srcOrd="7" destOrd="0" presId="urn:microsoft.com/office/officeart/2005/8/layout/list1"/>
    <dgm:cxn modelId="{572F24B6-2E40-402E-98ED-AF5B48F8E7EA}" type="presParOf" srcId="{7FE15D56-C4FC-4066-BB66-C0B2DECA2FBA}" destId="{07B798FE-88B1-4ADC-B407-0A410AFAEB45}" srcOrd="8" destOrd="0" presId="urn:microsoft.com/office/officeart/2005/8/layout/list1"/>
    <dgm:cxn modelId="{A24EDC8B-27C4-4926-904B-904D141C3161}" type="presParOf" srcId="{07B798FE-88B1-4ADC-B407-0A410AFAEB45}" destId="{C7A2298E-ADB0-4453-90CE-BC3AC00DF1D9}" srcOrd="0" destOrd="0" presId="urn:microsoft.com/office/officeart/2005/8/layout/list1"/>
    <dgm:cxn modelId="{98585B3F-D402-4F12-B7D1-0157DA860AE0}" type="presParOf" srcId="{07B798FE-88B1-4ADC-B407-0A410AFAEB45}" destId="{DECD313F-EFD8-481F-AD04-9406B02BA9B9}" srcOrd="1" destOrd="0" presId="urn:microsoft.com/office/officeart/2005/8/layout/list1"/>
    <dgm:cxn modelId="{0397F94B-3CC1-4EAC-BCD1-074AA0507B93}" type="presParOf" srcId="{7FE15D56-C4FC-4066-BB66-C0B2DECA2FBA}" destId="{5E6D5D88-B2E2-4C6C-A629-FBE2D2066CAD}" srcOrd="9" destOrd="0" presId="urn:microsoft.com/office/officeart/2005/8/layout/list1"/>
    <dgm:cxn modelId="{4D94AAB5-7CD5-4216-B508-15E3AFEDDB7B}" type="presParOf" srcId="{7FE15D56-C4FC-4066-BB66-C0B2DECA2FBA}" destId="{B48724B9-BAFB-48D2-9499-C398F97D5F4D}" srcOrd="10" destOrd="0" presId="urn:microsoft.com/office/officeart/2005/8/layout/list1"/>
  </dgm:cxnLst>
  <dgm:bg>
    <a:solidFill>
      <a:schemeClr val="bg2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B65A3-EBDD-488D-A3C6-DF52BEBCBA59}">
      <dsp:nvSpPr>
        <dsp:cNvPr id="0" name=""/>
        <dsp:cNvSpPr/>
      </dsp:nvSpPr>
      <dsp:spPr>
        <a:xfrm>
          <a:off x="0" y="0"/>
          <a:ext cx="2347573" cy="527067"/>
        </a:xfrm>
        <a:prstGeom prst="rect">
          <a:avLst/>
        </a:prstGeom>
        <a:solidFill>
          <a:schemeClr val="bg2">
            <a:lumMod val="90000"/>
          </a:schemeClr>
        </a:solidFill>
        <a:ln w="190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Дефицит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0" y="0"/>
        <a:ext cx="2347573" cy="527067"/>
      </dsp:txXfrm>
    </dsp:sp>
    <dsp:sp modelId="{28D2C0A1-9968-47E0-A78D-1529A5D206D0}">
      <dsp:nvSpPr>
        <dsp:cNvPr id="0" name=""/>
        <dsp:cNvSpPr/>
      </dsp:nvSpPr>
      <dsp:spPr>
        <a:xfrm>
          <a:off x="2407" y="535280"/>
          <a:ext cx="2347573" cy="25528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 случае превышения расходов над доходами образуется дефицит бюджета             (необходимы источники покрытия дефицита, можно, например, использовать остатки средств или привлечь средства в долг)                                                 </a:t>
          </a:r>
          <a:endParaRPr lang="ru-RU" sz="1600" kern="1200" dirty="0"/>
        </a:p>
      </dsp:txBody>
      <dsp:txXfrm>
        <a:off x="2407" y="535280"/>
        <a:ext cx="2347573" cy="2552850"/>
      </dsp:txXfrm>
    </dsp:sp>
    <dsp:sp modelId="{5770F615-9D2E-4127-851C-4ED3F3150C10}">
      <dsp:nvSpPr>
        <dsp:cNvPr id="0" name=""/>
        <dsp:cNvSpPr/>
      </dsp:nvSpPr>
      <dsp:spPr>
        <a:xfrm>
          <a:off x="2678641" y="8213"/>
          <a:ext cx="2347573" cy="527067"/>
        </a:xfrm>
        <a:prstGeom prst="rect">
          <a:avLst/>
        </a:prstGeom>
        <a:solidFill>
          <a:schemeClr val="bg2">
            <a:lumMod val="90000"/>
          </a:schemeClr>
        </a:solidFill>
        <a:ln w="190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Профицит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678641" y="8213"/>
        <a:ext cx="2347573" cy="527067"/>
      </dsp:txXfrm>
    </dsp:sp>
    <dsp:sp modelId="{9700CFBD-0BAA-49D9-842B-A7F10B51DC85}">
      <dsp:nvSpPr>
        <dsp:cNvPr id="0" name=""/>
        <dsp:cNvSpPr/>
      </dsp:nvSpPr>
      <dsp:spPr>
        <a:xfrm>
          <a:off x="2678641" y="535280"/>
          <a:ext cx="2347573" cy="25528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 случае превышения доходов над расходами образуется профицит бюджета (можно накапливать резервы, погашать имеющиеся долги)</a:t>
          </a:r>
          <a:endParaRPr lang="ru-RU" sz="1600" kern="1200" dirty="0"/>
        </a:p>
      </dsp:txBody>
      <dsp:txXfrm>
        <a:off x="2678641" y="535280"/>
        <a:ext cx="2347573" cy="2552850"/>
      </dsp:txXfrm>
    </dsp:sp>
    <dsp:sp modelId="{013FC0CB-352B-4450-AD38-E7928D8E86EE}">
      <dsp:nvSpPr>
        <dsp:cNvPr id="0" name=""/>
        <dsp:cNvSpPr/>
      </dsp:nvSpPr>
      <dsp:spPr>
        <a:xfrm>
          <a:off x="5354874" y="8213"/>
          <a:ext cx="2347573" cy="527067"/>
        </a:xfrm>
        <a:prstGeom prst="rect">
          <a:avLst/>
        </a:prstGeom>
        <a:solidFill>
          <a:schemeClr val="bg2">
            <a:lumMod val="90000"/>
          </a:schemeClr>
        </a:solidFill>
        <a:ln w="190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Сбалансированность бюджета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5354874" y="8213"/>
        <a:ext cx="2347573" cy="527067"/>
      </dsp:txXfrm>
    </dsp:sp>
    <dsp:sp modelId="{0946F6AC-CFDF-4D5F-B85D-AE0C9DC98E67}">
      <dsp:nvSpPr>
        <dsp:cNvPr id="0" name=""/>
        <dsp:cNvSpPr/>
      </dsp:nvSpPr>
      <dsp:spPr>
        <a:xfrm>
          <a:off x="5354874" y="535280"/>
          <a:ext cx="2347573" cy="25528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по доходам и расходам -основополагающее требование,  предъявляемое к органам, составляющим и утверждающим бюджет.</a:t>
          </a:r>
          <a:endParaRPr lang="ru-RU" sz="1600" kern="1200" dirty="0"/>
        </a:p>
      </dsp:txBody>
      <dsp:txXfrm>
        <a:off x="5354874" y="535280"/>
        <a:ext cx="2347573" cy="25528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3BA39-CD99-4921-8D2F-096ED704773F}">
      <dsp:nvSpPr>
        <dsp:cNvPr id="0" name=""/>
        <dsp:cNvSpPr/>
      </dsp:nvSpPr>
      <dsp:spPr>
        <a:xfrm rot="16200000">
          <a:off x="594351" y="-594351"/>
          <a:ext cx="2303656" cy="3492359"/>
        </a:xfrm>
        <a:prstGeom prst="round1Rect">
          <a:avLst/>
        </a:prstGeom>
        <a:solidFill>
          <a:schemeClr val="accent5">
            <a:lumMod val="40000"/>
            <a:lumOff val="6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chemeClr val="tx1"/>
            </a:solidFill>
          </a:endParaRPr>
        </a:p>
      </dsp:txBody>
      <dsp:txXfrm rot="5400000">
        <a:off x="0" y="0"/>
        <a:ext cx="3492359" cy="1727742"/>
      </dsp:txXfrm>
    </dsp:sp>
    <dsp:sp modelId="{DC036DD6-38B5-4966-B0AB-911406B3BFB1}">
      <dsp:nvSpPr>
        <dsp:cNvPr id="0" name=""/>
        <dsp:cNvSpPr/>
      </dsp:nvSpPr>
      <dsp:spPr>
        <a:xfrm>
          <a:off x="3960435" y="0"/>
          <a:ext cx="3348399" cy="2301472"/>
        </a:xfrm>
        <a:prstGeom prst="round1Rect">
          <a:avLst/>
        </a:prstGeom>
        <a:solidFill>
          <a:srgbClr val="FFFFCC"/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Субвенции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предоставляются на финансирование «переданных» другим публично-правовым образованиям полномочий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960435" y="0"/>
        <a:ext cx="3348399" cy="1726104"/>
      </dsp:txXfrm>
    </dsp:sp>
    <dsp:sp modelId="{E12C1A5F-81CA-4BCE-880F-0D5FBA2D4128}">
      <dsp:nvSpPr>
        <dsp:cNvPr id="0" name=""/>
        <dsp:cNvSpPr/>
      </dsp:nvSpPr>
      <dsp:spPr>
        <a:xfrm rot="10800000">
          <a:off x="18" y="3231085"/>
          <a:ext cx="3348362" cy="1788355"/>
        </a:xfrm>
        <a:prstGeom prst="round1Rect">
          <a:avLst/>
        </a:prstGeom>
        <a:solidFill>
          <a:schemeClr val="accent3">
            <a:lumMod val="60000"/>
            <a:lumOff val="4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5091F-442D-4B44-8635-4EFED10FF174}">
      <dsp:nvSpPr>
        <dsp:cNvPr id="0" name=""/>
        <dsp:cNvSpPr/>
      </dsp:nvSpPr>
      <dsp:spPr>
        <a:xfrm rot="5400000">
          <a:off x="4743130" y="2343055"/>
          <a:ext cx="1782973" cy="3564414"/>
        </a:xfrm>
        <a:prstGeom prst="round1Rect">
          <a:avLst/>
        </a:prstGeom>
        <a:solidFill>
          <a:schemeClr val="accent4">
            <a:lumMod val="60000"/>
            <a:lumOff val="4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6B2DC-9BD0-4DFE-9D13-B25AFB659856}">
      <dsp:nvSpPr>
        <dsp:cNvPr id="0" name=""/>
        <dsp:cNvSpPr/>
      </dsp:nvSpPr>
      <dsp:spPr>
        <a:xfrm>
          <a:off x="2016230" y="1730367"/>
          <a:ext cx="3096353" cy="182485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Межбюджетные трансферты –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это средства, предоставляемые одним бюджетом бюджетной системы РФ другому бюджету                           бюджетной системы</a:t>
          </a:r>
          <a:endParaRPr lang="ru-RU" sz="1600" kern="1200" dirty="0"/>
        </a:p>
      </dsp:txBody>
      <dsp:txXfrm>
        <a:off x="2105312" y="1819449"/>
        <a:ext cx="2918189" cy="1646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00D03-C315-4D6E-BE73-AC06A80FD75E}">
      <dsp:nvSpPr>
        <dsp:cNvPr id="0" name=""/>
        <dsp:cNvSpPr/>
      </dsp:nvSpPr>
      <dsp:spPr>
        <a:xfrm>
          <a:off x="0" y="310699"/>
          <a:ext cx="5112568" cy="33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92" tIns="166624" rIns="396792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kern="1200" dirty="0" smtClean="0"/>
            <a:t>12 учреждений</a:t>
          </a:r>
          <a:endParaRPr lang="ru-RU" sz="800" kern="1200" dirty="0"/>
        </a:p>
      </dsp:txBody>
      <dsp:txXfrm>
        <a:off x="0" y="310699"/>
        <a:ext cx="5112568" cy="333900"/>
      </dsp:txXfrm>
    </dsp:sp>
    <dsp:sp modelId="{A52EF7C5-A8C6-4703-8629-1C5539EBCD57}">
      <dsp:nvSpPr>
        <dsp:cNvPr id="0" name=""/>
        <dsp:cNvSpPr/>
      </dsp:nvSpPr>
      <dsp:spPr>
        <a:xfrm>
          <a:off x="255378" y="6615"/>
          <a:ext cx="4294689" cy="42216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 дошкольного возраста – 679 чел.</a:t>
          </a:r>
        </a:p>
      </dsp:txBody>
      <dsp:txXfrm>
        <a:off x="275986" y="27223"/>
        <a:ext cx="4253473" cy="380948"/>
      </dsp:txXfrm>
    </dsp:sp>
    <dsp:sp modelId="{E0A5FD5F-7943-4958-B025-FDC1879B6969}">
      <dsp:nvSpPr>
        <dsp:cNvPr id="0" name=""/>
        <dsp:cNvSpPr/>
      </dsp:nvSpPr>
      <dsp:spPr>
        <a:xfrm>
          <a:off x="0" y="954658"/>
          <a:ext cx="5112568" cy="33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92" tIns="166624" rIns="396792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kern="1200" dirty="0" smtClean="0"/>
            <a:t>9 учреждений</a:t>
          </a:r>
          <a:endParaRPr lang="ru-RU" sz="800" kern="1200" dirty="0"/>
        </a:p>
      </dsp:txBody>
      <dsp:txXfrm>
        <a:off x="0" y="954658"/>
        <a:ext cx="5112568" cy="333900"/>
      </dsp:txXfrm>
    </dsp:sp>
    <dsp:sp modelId="{15ECBE3A-8318-4735-84ED-E665DFBF07C1}">
      <dsp:nvSpPr>
        <dsp:cNvPr id="0" name=""/>
        <dsp:cNvSpPr/>
      </dsp:nvSpPr>
      <dsp:spPr>
        <a:xfrm>
          <a:off x="276524" y="615263"/>
          <a:ext cx="4294653" cy="38493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Учащиеся общеобразовательных учреждений – 1268 чел.</a:t>
          </a:r>
        </a:p>
      </dsp:txBody>
      <dsp:txXfrm>
        <a:off x="295315" y="634054"/>
        <a:ext cx="4257071" cy="347356"/>
      </dsp:txXfrm>
    </dsp:sp>
    <dsp:sp modelId="{B48724B9-BAFB-48D2-9499-C398F97D5F4D}">
      <dsp:nvSpPr>
        <dsp:cNvPr id="0" name=""/>
        <dsp:cNvSpPr/>
      </dsp:nvSpPr>
      <dsp:spPr>
        <a:xfrm>
          <a:off x="0" y="1675708"/>
          <a:ext cx="5112568" cy="33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92" tIns="166624" rIns="396792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kern="1200" dirty="0" smtClean="0"/>
            <a:t>2 учреждения</a:t>
          </a:r>
          <a:endParaRPr lang="ru-RU" sz="800" kern="1200" dirty="0"/>
        </a:p>
      </dsp:txBody>
      <dsp:txXfrm>
        <a:off x="0" y="1675708"/>
        <a:ext cx="5112568" cy="333900"/>
      </dsp:txXfrm>
    </dsp:sp>
    <dsp:sp modelId="{DECD313F-EFD8-481F-AD04-9406B02BA9B9}">
      <dsp:nvSpPr>
        <dsp:cNvPr id="0" name=""/>
        <dsp:cNvSpPr/>
      </dsp:nvSpPr>
      <dsp:spPr>
        <a:xfrm>
          <a:off x="276521" y="1287735"/>
          <a:ext cx="4229940" cy="4620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Дети, получающие дополнительное образование  -  857 чел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99075" y="1310289"/>
        <a:ext cx="4184832" cy="4169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0.95912</cdr:x>
      <cdr:y>0.93989</cdr:y>
    </cdr:from>
    <cdr:to>
      <cdr:x>1</cdr:x>
      <cdr:y>1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8019310" y="4331513"/>
          <a:ext cx="33855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 smtClean="0"/>
            <a:t>12</a:t>
          </a:r>
          <a:endParaRPr lang="ru-RU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0.09078</cdr:x>
      <cdr:y>0.91794</cdr:y>
    </cdr:from>
    <cdr:to>
      <cdr:x>0.26621</cdr:x>
      <cdr:y>0.99924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2585" y="2432184"/>
          <a:ext cx="720080" cy="215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2022г.</a:t>
          </a:r>
          <a:endParaRPr lang="ru-RU" sz="1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0.9413</cdr:x>
      <cdr:y>0.93985</cdr:y>
    </cdr:from>
    <cdr:to>
      <cdr:x>1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428667" y="6547001"/>
          <a:ext cx="511491" cy="28655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85661" tIns="42830" rIns="85661" bIns="42830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0.84479</cdr:x>
      <cdr:y>0.11429</cdr:y>
    </cdr:from>
    <cdr:to>
      <cdr:x>0.99967</cdr:x>
      <cdr:y>0.48571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0" y="288032"/>
          <a:ext cx="792088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0.77904</cdr:x>
      <cdr:y>0</cdr:y>
    </cdr:from>
    <cdr:to>
      <cdr:x>0.99156</cdr:x>
      <cdr:y>0.11227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84225" y="0"/>
          <a:ext cx="108690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Млн.руб</a:t>
          </a:r>
          <a:r>
            <a:rPr lang="ru-RU" dirty="0" smtClean="0"/>
            <a:t>лей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5D508-1EB5-4F85-9DEB-CDAA047ABFE8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F6B32-77CC-4B33-A9EB-D8AB2F708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23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F6B32-77CC-4B33-A9EB-D8AB2F708C2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365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F6B32-77CC-4B33-A9EB-D8AB2F708C2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689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F6B32-77CC-4B33-A9EB-D8AB2F708C2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79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chart" Target="../charts/char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haranga.nnov.ru/munitsipalnye-finans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692696"/>
            <a:ext cx="7992888" cy="4680520"/>
          </a:xfrm>
        </p:spPr>
        <p:txBody>
          <a:bodyPr>
            <a:normAutofit fontScale="92500"/>
          </a:bodyPr>
          <a:lstStyle/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БЮДЖЕТ ДЛЯ ГРАЖДАН</a:t>
            </a:r>
          </a:p>
          <a:p>
            <a:pPr algn="ctr"/>
            <a:endParaRPr lang="ru-RU" dirty="0" smtClean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о проекту решения Совета депутатов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«О бюджете Шарангского муниципального округа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 2023 год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 на плановый период 2024 и 2025 годов»</a:t>
            </a:r>
          </a:p>
        </p:txBody>
      </p:sp>
    </p:spTree>
    <p:extLst>
      <p:ext uri="{BB962C8B-B14F-4D97-AF65-F5344CB8AC3E}">
        <p14:creationId xmlns:p14="http://schemas.microsoft.com/office/powerpoint/2010/main" val="154078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554"/>
            <a:ext cx="489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Что </a:t>
            </a:r>
            <a:r>
              <a:rPr lang="ru-RU" sz="2000" b="1" dirty="0"/>
              <a:t>такое</a:t>
            </a:r>
            <a:r>
              <a:rPr lang="ru-RU" b="1" dirty="0"/>
              <a:t>  «БЮДЖЕТ ДЛЯ ГРАЖДАН»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0953" y="908720"/>
            <a:ext cx="79928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граждан» – информационный сборник, который  познакомит население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основными положениями главного финансового документа Шарангского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 –бюджета муниципального округа,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именно проекта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годов.  </a:t>
            </a:r>
          </a:p>
          <a:p>
            <a:pPr algn="just"/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endParaRPr lang="ru-RU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</a:t>
            </a:r>
            <a:endParaRPr lang="ru-RU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социально-значимых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мероприятий </a:t>
            </a:r>
            <a:endParaRPr lang="ru-RU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сфере образования, культуры, </a:t>
            </a:r>
            <a:endParaRPr lang="ru-RU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физической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культуры, спорта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just"/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других сферах. </a:t>
            </a:r>
          </a:p>
          <a:p>
            <a:pPr algn="just"/>
            <a:endParaRPr lang="ru-RU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</a:t>
            </a:r>
            <a:endParaRPr lang="ru-RU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широкий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круг пользователей –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Шарангского муниципального округа,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интересы которых в той или иной мере затронуты </a:t>
            </a:r>
            <a:r>
              <a:rPr lang="ru-RU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бюджетом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47876"/>
            <a:ext cx="2952328" cy="214136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2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899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67818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atin typeface="+mn-lt"/>
                <a:cs typeface="Times New Roman" pitchFamily="18" charset="0"/>
              </a:rPr>
              <a:t>Публичные слушания по проекту бюджета</a:t>
            </a:r>
            <a:r>
              <a:rPr lang="ru-RU" sz="2000" b="1" dirty="0">
                <a:latin typeface="Georgia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Georgia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692696"/>
            <a:ext cx="76328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Публичные слушания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форма участия населения в осуществлении местного самоуправления. Публичные слушания проводятся с целью выявления мнения населения по проекту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муниципального округа.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Каждый житель вправе высказать свое мнение по проекту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округа,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представить письменные предложения и замечания для включения их в протокол публичных слушаний.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Результат публичных слушаний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заключение, в котором отражаются выраженные позиции жителей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рекомендации, сформулированные по результатам публичных слушаний. Заключение о результатах публичных слушаний подлежит опубликованию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Приглашаем жителей Шарангского муниципального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округа принять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участие в обсуждении проекта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 публичных слушаниях,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которые будут проходить </a:t>
            </a: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29 ноября 2022 г. в 10.00</a:t>
            </a: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конференц-зале администрации </a:t>
            </a: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Шарангского муниципального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района: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р.п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 Шаранга, ул. Свободы, д.2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170">
            <a:off x="206919" y="3823995"/>
            <a:ext cx="2736304" cy="263240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TextBox 4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273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19687357"/>
              </p:ext>
            </p:extLst>
          </p:nvPr>
        </p:nvGraphicFramePr>
        <p:xfrm>
          <a:off x="611560" y="620688"/>
          <a:ext cx="770485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3789040"/>
            <a:ext cx="4419983" cy="278798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extBox 1"/>
          <p:cNvSpPr txBox="1"/>
          <p:nvPr/>
        </p:nvSpPr>
        <p:spPr>
          <a:xfrm>
            <a:off x="971600" y="0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Georgia" panose="02040502050405020303" pitchFamily="18" charset="0"/>
              </a:rPr>
              <a:t>Основные понятия</a:t>
            </a:r>
            <a:endParaRPr lang="ru-RU" b="1" dirty="0"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4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2117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61114015"/>
              </p:ext>
            </p:extLst>
          </p:nvPr>
        </p:nvGraphicFramePr>
        <p:xfrm>
          <a:off x="755576" y="548680"/>
          <a:ext cx="741682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4077072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Дотации </a:t>
            </a:r>
          </a:p>
          <a:p>
            <a:pPr lvl="0"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предоставляются без конкретной цели их использования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80557" y="764704"/>
            <a:ext cx="3024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определенные цели на условиях долевого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софинансирования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2040" y="4149080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определенные цели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Межбюджетные </a:t>
            </a:r>
            <a:r>
              <a:rPr lang="ru-RU" b="1" dirty="0" smtClean="0"/>
              <a:t>трансферты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2705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my-bookshop.ru/image/10165312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395" y="2973840"/>
            <a:ext cx="1962498" cy="1967328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opt.detskoelukoshko.ru/wa-data/public/shop/products/56/46/124656/images/113098/113098.750x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68649"/>
            <a:ext cx="1647366" cy="2044528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620688"/>
            <a:ext cx="3096344" cy="21485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направления бюджетной и налоговой политики в Шарангском муниципальном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округе               на 2023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плановый период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2025 годов</a:t>
            </a:r>
          </a:p>
          <a:p>
            <a:pPr algn="ctr"/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75857" y="2973840"/>
            <a:ext cx="2520280" cy="1751304"/>
          </a:xfrm>
          <a:prstGeom prst="ellipse">
            <a:avLst/>
          </a:prstGeom>
          <a:solidFill>
            <a:srgbClr val="CAE8AA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661" tIns="42830" rIns="85661" bIns="42830" rtlCol="0" anchor="ctr"/>
          <a:lstStyle/>
          <a:p>
            <a:pPr algn="ctr"/>
            <a:r>
              <a:rPr lang="ru-RU" sz="2100" dirty="0" smtClean="0">
                <a:solidFill>
                  <a:schemeClr val="tx1"/>
                </a:solidFill>
              </a:rPr>
              <a:t>На чем основано составление бюджета</a:t>
            </a:r>
            <a:endParaRPr lang="ru-RU" sz="21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5778" y="720714"/>
            <a:ext cx="3086101" cy="1948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endParaRPr lang="ru-RU" sz="19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исполнения консолидированного бюджета за </a:t>
            </a:r>
            <a:r>
              <a:rPr lang="ru-RU" sz="1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и текущий период                   </a:t>
            </a:r>
            <a:r>
              <a:rPr lang="ru-RU" sz="1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года</a:t>
            </a:r>
          </a:p>
          <a:p>
            <a:pPr algn="ctr"/>
            <a:endParaRPr lang="ru-RU" sz="19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9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1719" y="5156961"/>
            <a:ext cx="5271925" cy="6712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9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Муниципальные программы                                      Шарангского муниципального </a:t>
            </a:r>
            <a:r>
              <a:rPr lang="ru-RU" sz="19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sz="19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ольцо 7"/>
          <p:cNvSpPr/>
          <p:nvPr/>
        </p:nvSpPr>
        <p:spPr>
          <a:xfrm>
            <a:off x="2699792" y="2769287"/>
            <a:ext cx="3642603" cy="2171881"/>
          </a:xfrm>
          <a:prstGeom prst="donut">
            <a:avLst>
              <a:gd name="adj" fmla="val 3392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661" tIns="42830" rIns="85661" bIns="42830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9276" y="-85662"/>
            <a:ext cx="6247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бюджета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4610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45889"/>
              </p:ext>
            </p:extLst>
          </p:nvPr>
        </p:nvGraphicFramePr>
        <p:xfrm>
          <a:off x="373297" y="692696"/>
          <a:ext cx="8275805" cy="5103892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440721"/>
                <a:gridCol w="1835084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документа (материала)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Срок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Прогнозная оценка администрируемых доходов на 2023 год и на плановый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период 2024 и 2025 годов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 2022 года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3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Проект лимитов потребления электрической и тепловой энергии, средняя стоимость потребляемой тепловой энергии для бюджетных потребителей района в разрезе отраслей, исполнительно-распорядительных органов на 2023 год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Июль 2022 года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26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Основные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параметры прогноза социально-экономического развития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Шарангского муниципального округа на 2023-2025 годы, согласованные с Министерством экономического развития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инвестиций Нижегородской области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Июль 2022 года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Разработка и согласование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проектов муниципальных программ, реализуемых в 2023-2025 гг.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Июль-август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01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Согласование налоговых и неналоговых доходов бюджета Шарангского муниципального округа на 2023-2025 </a:t>
                      </a:r>
                      <a:r>
                        <a:rPr lang="ru-RU" sz="1200" dirty="0" err="1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г.г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Август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2022 года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Методика планирования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бюджетных ассигнований бюджета Шарангского муниципального округа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2023 год и на плановый период 2023 и 2024 годов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сентября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33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Бюджетные заявки и обоснования бюджетных ассигнований на 2023 год и на плановый период 2024 и 2025 годов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25 сентября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7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Проведение сверки исходных данных,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используемых для формирования межбюджетных отношений в Нижегородской области на 2023 год  и на плановый период 2024 и 2025 годов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01 октября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01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Методические рекомендации по формированию реестров расходных обязательств на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 2023 год и на плановый период 2024 и 2025 годов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01 октября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52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Постановление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администрации района «Об утверждении основных направлений бюджетной и налоговой политики в Шарангском муниципальном округе на 2023 год и на плановый период 2024 и 2025 годов» </a:t>
                      </a: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15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октября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5576" y="0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Как происходит составление проекта бюджета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7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0875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755636"/>
              </p:ext>
            </p:extLst>
          </p:nvPr>
        </p:nvGraphicFramePr>
        <p:xfrm>
          <a:off x="179512" y="260648"/>
          <a:ext cx="8784976" cy="5687897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552728"/>
                <a:gridCol w="2232248"/>
              </a:tblGrid>
              <a:tr h="4478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документа (материала)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Срок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902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Предварительные (плановые) реестры расходных обязательств субъектов бюджетного планирования районного бюджета на 2023 год и на плановый период 2024 и 2025 годов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15 октября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701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Обобщенные результаты проведенной оценки потребности в предоставлении бюджетных услуг в соответствии с постановлением администрации Шарангского муниципального района от 18 сентября 2009 года №102 ( с пояснениями и обоснованиями проведенной оценки)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15 октября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31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Проект постановления администрации Шарангского муниципального района "О прогнозе социально-экономического развития Шарангского муниципального округа на 2023 год и плановый период 2024 и 2025 годов"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15 октября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Согласование дополнительного норматива отчислений от НДФЛ на 2023 и на плановый период 2024 и 2025 годов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20 октября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года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Формирование прогноза бюджета 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Шарангского муниципального округа на 2023 год и на плановый период 2024 и 2025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 годов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до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26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октября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2022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года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 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31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Проект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 бюджетного прогноза Шарангского муниципального округа на долгосрочный период (на 2023-2028 годы)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до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16 ноября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2022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года           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576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Проект решения Совета депутатов Шарангского муниципального округа "О бюджете Шарангского муниципального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округа на 2023 год и на плановый период 2024 и 2025 годов "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до 16 ноября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2022 года        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02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Уточненные реестры расходных обязательств субъектов бюджетного планирования</a:t>
                      </a: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в течение 15 дней после принятия решения о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 бюджете округа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02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Проекты постановлений администрации Шарангского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 муниципального округа о внесении изменений в муниципальные программы Шарангского муниципального района</a:t>
                      </a: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+mn-lt"/>
                        <a:ea typeface="Times New Roman"/>
                        <a:cs typeface="Mangal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в течение 2-х месяцев после принятия решения о 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  <a:cs typeface="Mangal"/>
                        </a:rPr>
                        <a:t> бюджете округа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59711" marR="597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8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3470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72" y="980728"/>
            <a:ext cx="3213896" cy="310497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763688" y="116632"/>
            <a:ext cx="5544615" cy="86409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                                                и налоговой политики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Шарангского муниципального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округа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107504" y="1268760"/>
            <a:ext cx="2088232" cy="1152128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сбалансированности и устойчивости бюджетной системы района 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719572" y="2547851"/>
            <a:ext cx="2088232" cy="1224136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управления 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6804248" y="1268760"/>
            <a:ext cx="2160240" cy="1152128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Сохранение и развитие налогового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потенциала на территории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084168" y="2531611"/>
            <a:ext cx="2160240" cy="1224136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оказываемых                  муниципальных услуг </a:t>
            </a: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475656" y="3966029"/>
            <a:ext cx="2160240" cy="1152128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оптимизация бюджетных расходов 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547313" y="3966029"/>
            <a:ext cx="2304256" cy="1152128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принципов открытости и прозрачности управления муниципальными финансами 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3419872" y="5179390"/>
            <a:ext cx="2448272" cy="864096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Безусловное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всех принятых обязательств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3841" y="630002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9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0697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19672" y="188640"/>
            <a:ext cx="568863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Прогноз социально-экономического развития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Шарангского муниципального округа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9712" y="836712"/>
            <a:ext cx="4896544" cy="576064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Среднемесячная заработная                                плата работающих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72804845"/>
              </p:ext>
            </p:extLst>
          </p:nvPr>
        </p:nvGraphicFramePr>
        <p:xfrm>
          <a:off x="611560" y="1397000"/>
          <a:ext cx="806489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603841" y="630002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10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80662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19672" y="188640"/>
            <a:ext cx="568863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Прогноз социально-экономического развития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Шарангского муниципального округа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9712" y="836712"/>
            <a:ext cx="4896544" cy="720080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Отгружено товаров собственного производства, выполнено работ, услуг собственными силами  (по полному кругу предприятий)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715094364"/>
              </p:ext>
            </p:extLst>
          </p:nvPr>
        </p:nvGraphicFramePr>
        <p:xfrm>
          <a:off x="467544" y="1988840"/>
          <a:ext cx="828092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52320" y="1772816"/>
            <a:ext cx="1148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Млн. рублей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8603841" y="6300028"/>
            <a:ext cx="332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11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1626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19672" y="188640"/>
            <a:ext cx="568863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Прогноз социально-экономического развития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Шарангского муниципального округа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9712" y="836712"/>
            <a:ext cx="4896544" cy="792088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Отгружено товаров собственного производства, выполнено работ, услуг собственными силами                 ( по крупным и средним предприятиям)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527802183"/>
              </p:ext>
            </p:extLst>
          </p:nvPr>
        </p:nvGraphicFramePr>
        <p:xfrm>
          <a:off x="467544" y="1988840"/>
          <a:ext cx="828092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52320" y="1772816"/>
            <a:ext cx="1148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Млн. рублей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70537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19672" y="188640"/>
            <a:ext cx="568863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Прогноз социально-экономического развития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Шарангского муниципального округа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9712" y="836712"/>
            <a:ext cx="4896544" cy="504056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Инвестиции в основной капитал </a:t>
            </a:r>
          </a:p>
          <a:p>
            <a:pPr algn="ctr"/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47676" y="1465039"/>
            <a:ext cx="1148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Млн. рублей</a:t>
            </a:r>
            <a:endParaRPr lang="ru-RU" sz="14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53683769"/>
              </p:ext>
            </p:extLst>
          </p:nvPr>
        </p:nvGraphicFramePr>
        <p:xfrm>
          <a:off x="539552" y="1772816"/>
          <a:ext cx="806122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03841" y="630002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13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5569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9" y="142384"/>
            <a:ext cx="6984776" cy="7636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Основные параметры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бюджета Шарангского муниципального округа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13038159"/>
              </p:ext>
            </p:extLst>
          </p:nvPr>
        </p:nvGraphicFramePr>
        <p:xfrm>
          <a:off x="288109" y="1268760"/>
          <a:ext cx="8510147" cy="4594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24327" y="1231028"/>
            <a:ext cx="1091901" cy="301940"/>
          </a:xfrm>
          <a:prstGeom prst="rect">
            <a:avLst/>
          </a:prstGeom>
          <a:noFill/>
        </p:spPr>
        <p:txBody>
          <a:bodyPr wrap="none" lIns="85661" tIns="42830" rIns="85661" bIns="42830" rtlCol="0">
            <a:spAutoFit/>
          </a:bodyPr>
          <a:lstStyle/>
          <a:p>
            <a:r>
              <a:rPr lang="ru-RU" sz="1400" dirty="0" smtClean="0"/>
              <a:t>Млн.рублей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8603841" y="630002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14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8760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27914"/>
            <a:ext cx="7056784" cy="6404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Шарангского муниципального округа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3463" y="1340768"/>
            <a:ext cx="3815711" cy="3102707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 уплаты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налогов, установленных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Налоговым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кодексом РФ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(налог на доходы 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физических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лиц; акцизы на нефтепродукты;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единый сельхозналог; налог, взимаемый в связи с применением упрощенной системой налогообложения;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налог, взимаемый в связи с применением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патентной системы налогообложения; налог на имущество физических лиц; земельный налог; государственная пошлина)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39976" y="980728"/>
            <a:ext cx="3989415" cy="2025489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использования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униципального имущества; плата за негативное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воздействие на окружающую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доходы от компенсации затрат государства; доходы от продажи материальных и нематериальных активов;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штрафы за нарушение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законодательства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прочие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6042" y="5079869"/>
            <a:ext cx="8030056" cy="948271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Поступления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бюджетной системы.                                                                       Межбюджетные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трансферты в виде дотаций, субвенций,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субсидий, иные межбюджетные трансферты.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www.rush-agency.ru/wp-content/uploads/2019/07/rate_hikes_what_it_means_for_gol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976" y="3006217"/>
            <a:ext cx="3739175" cy="21509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603841" y="630002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15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8493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7" y="260648"/>
            <a:ext cx="6967187" cy="6478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919" tIns="46459" rIns="92919" bIns="46459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бюджета муниципального округа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8344" y="1158443"/>
            <a:ext cx="1106559" cy="309269"/>
          </a:xfrm>
          <a:prstGeom prst="rect">
            <a:avLst/>
          </a:prstGeom>
          <a:noFill/>
        </p:spPr>
        <p:txBody>
          <a:bodyPr wrap="none" lIns="92919" tIns="46459" rIns="92919" bIns="46459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239389"/>
              </p:ext>
            </p:extLst>
          </p:nvPr>
        </p:nvGraphicFramePr>
        <p:xfrm>
          <a:off x="260823" y="1537256"/>
          <a:ext cx="8539789" cy="4176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033"/>
                <a:gridCol w="1181242"/>
                <a:gridCol w="1251521"/>
                <a:gridCol w="1104283"/>
                <a:gridCol w="883426"/>
                <a:gridCol w="1104284"/>
              </a:tblGrid>
              <a:tr h="349459"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Первонача-льный бюджет 2022 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 2022 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93366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94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Доходы, всего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654,9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834,3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810,9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737,3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750,0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387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162,9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174,1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185,2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3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акцизы, формирующие дорожные фонды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11,8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94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512,6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682,3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648,0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563,2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564,8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35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том числе: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94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нецелевые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дотации)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231,8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231,8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305,7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259,4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266,3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391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целевые (субсидии, субвенции, иные МБТ)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439,7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342,3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303,8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298,5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66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188640"/>
            <a:ext cx="698477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Доходы бюджета </a:t>
            </a:r>
          </a:p>
          <a:p>
            <a:pPr algn="ctr"/>
            <a:r>
              <a:rPr lang="ru-RU" b="1" dirty="0" smtClean="0"/>
              <a:t>Шарангского муниципального округа в 2023 году</a:t>
            </a:r>
            <a:endParaRPr lang="ru-RU"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88345526"/>
              </p:ext>
            </p:extLst>
          </p:nvPr>
        </p:nvGraphicFramePr>
        <p:xfrm>
          <a:off x="395536" y="812590"/>
          <a:ext cx="5352256" cy="3991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4990" y="5301208"/>
            <a:ext cx="756084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 – 810,9 млн.руб.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налоговые и неналоговые доходы – 162,9 млн.руб.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безвозмездные поступления – 648,0 млн.руб.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0149">
            <a:off x="5042243" y="1212284"/>
            <a:ext cx="3465524" cy="3269462"/>
          </a:xfrm>
          <a:prstGeom prst="rect">
            <a:avLst/>
          </a:prstGeom>
          <a:effectLst>
            <a:softEdge rad="635000"/>
          </a:effectLst>
        </p:spPr>
      </p:pic>
      <p:cxnSp>
        <p:nvCxnSpPr>
          <p:cNvPr id="13" name="Прямая соединительная линия 12"/>
          <p:cNvCxnSpPr/>
          <p:nvPr/>
        </p:nvCxnSpPr>
        <p:spPr>
          <a:xfrm flipH="1">
            <a:off x="1691680" y="3717032"/>
            <a:ext cx="648072" cy="5760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0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88605"/>
            <a:ext cx="7056784" cy="6404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 налоги уплачивают жители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Шарангского муниципального округа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9029" y="869558"/>
            <a:ext cx="1928780" cy="1663486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лиц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23 Налогового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кодекса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РФ,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ставка налога 13%,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отдельных случаях 9%, 15%, 30% и 35%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3514" y="869871"/>
            <a:ext cx="6549489" cy="863267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Ставка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налога от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кадастровой стоимости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земельных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участков: 0,3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% по участкам,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занятым жилищным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фондом,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с/х назначения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для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личного подсобного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хозяйства,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дачного хозяйства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1,5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% -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отношении других участков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1771" y="1795961"/>
            <a:ext cx="4276687" cy="4371920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имущество физических лиц.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Ставка налога исходя из кадастровой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стоимости имущества: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0,3% -жилых домов, частей жилых домов, квартир, частей квартир, комнат;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-объектов незавершенного строительства в случае, если проектируемым назначением таких объектов является жилой дом;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-единых недвижимых комплексов, в состав которых входит хотя бы одно жилое помещение (жилой дом);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-гаражей и машиномест;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-хозяйственных строений или сооружений, площадь каждого из которых не превышает 50 квадратных метров и которые расположены на земельных участках, предоставленных для ведения личного подсобного, дачного хозяйства, огородничества, садоводства или индивидуального жилищного строительства;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-2% для объектов, включенных в перечень объектов недвижимости, определенных Налоговым кодексом в целях налогообложения налогом на имущество исходя из кадастровой стоимости, а также объектов, кадастровая стоимость каждого из которых превышает 300 млн.рублей;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-0,5% в отношении прочих объектов налогообложения.</a:t>
            </a:r>
          </a:p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img-fotki.yandex.ru/get/102077/295483047.4456/0_287670_432b9fe4_or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154" y="1795961"/>
            <a:ext cx="3240360" cy="209055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79029" y="2675486"/>
            <a:ext cx="1937683" cy="3479368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Упрощенная система налогообложения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Гл.26.2. Налогового кодекса РФ. Налогоплательщиками признаются организации и ИП. Если объектом налогообложения являются доходы, налоговая ставка устанавливается в размере 6%. Если объектом налогообложения являются доходы, уменьшенные на величину расходов, налоговая ставка устанавливается в размере 15%.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10068" y="3968148"/>
            <a:ext cx="1937683" cy="2186706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Патентная система налогообложения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Гл.26.5. Налогового кодекса РФ. Налогоплательщиками признаются индивидуальные предприниматели. Налоговая ставка устанавливается в размере 6%</a:t>
            </a:r>
          </a:p>
        </p:txBody>
      </p:sp>
    </p:spTree>
    <p:extLst>
      <p:ext uri="{BB962C8B-B14F-4D97-AF65-F5344CB8AC3E}">
        <p14:creationId xmlns:p14="http://schemas.microsoft.com/office/powerpoint/2010/main" val="29845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839257"/>
              </p:ext>
            </p:extLst>
          </p:nvPr>
        </p:nvGraphicFramePr>
        <p:xfrm>
          <a:off x="251520" y="1136658"/>
          <a:ext cx="8424936" cy="4633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224136"/>
                <a:gridCol w="1152128"/>
                <a:gridCol w="864096"/>
                <a:gridCol w="1080120"/>
                <a:gridCol w="1008112"/>
              </a:tblGrid>
              <a:tr h="341325"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 2022 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к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уровню 2022 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8117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13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доходы, всего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136,1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156,8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115,2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167,8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178,7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13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101,4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118,2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116,6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127,2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135,3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13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Норматив, зачисляемый в бюджет,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13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Земельный налог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5,9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86,4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7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Налог на имущество физических лиц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129,0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988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Акцизы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10,9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105,5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11,8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537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Госпошлина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118,2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216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Налог, взимаемый с применением упрощенной системы налогообложения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118,3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16,6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216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Налог, взимаемый в связи с применением патентной системы налогообложения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537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ЕСХН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71600" y="116632"/>
            <a:ext cx="684076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Какие основные налоговые доходы поступят в бюджет Шарангского муниципального округа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762963"/>
            <a:ext cx="1106559" cy="309269"/>
          </a:xfrm>
          <a:prstGeom prst="rect">
            <a:avLst/>
          </a:prstGeom>
          <a:noFill/>
        </p:spPr>
        <p:txBody>
          <a:bodyPr wrap="none" lIns="92919" tIns="46459" rIns="92919" bIns="46459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86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16632"/>
            <a:ext cx="698477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Налоговые доходы бюджета </a:t>
            </a:r>
          </a:p>
          <a:p>
            <a:pPr algn="ctr"/>
            <a:r>
              <a:rPr lang="ru-RU" b="1" dirty="0" smtClean="0"/>
              <a:t>Шарангского муниципального округа в 2023 году</a:t>
            </a:r>
            <a:endParaRPr lang="ru-RU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8420077"/>
              </p:ext>
            </p:extLst>
          </p:nvPr>
        </p:nvGraphicFramePr>
        <p:xfrm>
          <a:off x="251520" y="1052736"/>
          <a:ext cx="842493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36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16632"/>
            <a:ext cx="676875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Дорожный фонд бюджета </a:t>
            </a:r>
          </a:p>
          <a:p>
            <a:pPr algn="ctr"/>
            <a:r>
              <a:rPr lang="ru-RU" b="1" dirty="0" smtClean="0"/>
              <a:t>Шарангского муниципального округа</a:t>
            </a:r>
            <a:endParaRPr lang="ru-RU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73656458"/>
              </p:ext>
            </p:extLst>
          </p:nvPr>
        </p:nvGraphicFramePr>
        <p:xfrm>
          <a:off x="719572" y="1412776"/>
          <a:ext cx="763284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28868" y="1224917"/>
            <a:ext cx="1103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Млн.рублей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31664"/>
            <a:ext cx="770485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Какие основные неналоговые доходы поступят в бюджет</a:t>
            </a:r>
          </a:p>
          <a:p>
            <a:pPr algn="ctr"/>
            <a:r>
              <a:rPr lang="ru-RU" b="1" dirty="0" smtClean="0"/>
              <a:t>Шарангского муниципального округа</a:t>
            </a:r>
            <a:endParaRPr lang="ru-RU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996859"/>
              </p:ext>
            </p:extLst>
          </p:nvPr>
        </p:nvGraphicFramePr>
        <p:xfrm>
          <a:off x="467544" y="1124744"/>
          <a:ext cx="8208912" cy="4647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1224136"/>
                <a:gridCol w="1080120"/>
                <a:gridCol w="1152128"/>
                <a:gridCol w="1080120"/>
                <a:gridCol w="1008112"/>
              </a:tblGrid>
              <a:tr h="439507"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2023 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уровню 2022 года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4072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522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из них: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15,9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38,4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6,6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108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 использования имущества, находящегося в муниципальной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4,0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4,7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117,5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5,0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5,2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313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25,0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Плата за негативное воздействие на окружающую среду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29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и компенсации затрат государства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0,5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945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0,4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75,0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40284" y="777995"/>
            <a:ext cx="11035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Млн.рублей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6559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31664"/>
            <a:ext cx="770485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Межбюджетные трансферты, поступающие в бюджет</a:t>
            </a:r>
          </a:p>
          <a:p>
            <a:pPr algn="ctr"/>
            <a:r>
              <a:rPr lang="ru-RU" b="1" dirty="0" smtClean="0"/>
              <a:t>Шарангского муниципального округа</a:t>
            </a:r>
            <a:endParaRPr lang="ru-RU" b="1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115089198"/>
              </p:ext>
            </p:extLst>
          </p:nvPr>
        </p:nvGraphicFramePr>
        <p:xfrm>
          <a:off x="22951" y="3509392"/>
          <a:ext cx="4104456" cy="2649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1"/>
          <p:cNvSpPr txBox="1"/>
          <p:nvPr/>
        </p:nvSpPr>
        <p:spPr>
          <a:xfrm>
            <a:off x="1331640" y="5925928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2023г.</a:t>
            </a:r>
            <a:endParaRPr lang="ru-RU" sz="1400" dirty="0"/>
          </a:p>
        </p:txBody>
      </p:sp>
      <p:sp>
        <p:nvSpPr>
          <p:cNvPr id="11" name="TextBox 1"/>
          <p:cNvSpPr txBox="1"/>
          <p:nvPr/>
        </p:nvSpPr>
        <p:spPr>
          <a:xfrm>
            <a:off x="2267744" y="5925928"/>
            <a:ext cx="684076" cy="216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2024г.</a:t>
            </a:r>
            <a:endParaRPr lang="ru-RU" sz="1400" dirty="0"/>
          </a:p>
        </p:txBody>
      </p:sp>
      <p:sp>
        <p:nvSpPr>
          <p:cNvPr id="12" name="TextBox 1"/>
          <p:cNvSpPr txBox="1"/>
          <p:nvPr/>
        </p:nvSpPr>
        <p:spPr>
          <a:xfrm>
            <a:off x="3203848" y="5913276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2025г.</a:t>
            </a:r>
            <a:endParaRPr lang="ru-RU" sz="1400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169570964"/>
              </p:ext>
            </p:extLst>
          </p:nvPr>
        </p:nvGraphicFramePr>
        <p:xfrm>
          <a:off x="4211960" y="3284984"/>
          <a:ext cx="4536504" cy="274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6228184" y="5805264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2023г.</a:t>
            </a:r>
            <a:endParaRPr lang="ru-RU" sz="1400" dirty="0"/>
          </a:p>
        </p:txBody>
      </p:sp>
      <p:sp>
        <p:nvSpPr>
          <p:cNvPr id="15" name="TextBox 1"/>
          <p:cNvSpPr txBox="1"/>
          <p:nvPr/>
        </p:nvSpPr>
        <p:spPr>
          <a:xfrm>
            <a:off x="7020272" y="5805264"/>
            <a:ext cx="684076" cy="25202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2024г.</a:t>
            </a:r>
            <a:endParaRPr lang="ru-RU" sz="1400" dirty="0"/>
          </a:p>
        </p:txBody>
      </p:sp>
      <p:sp>
        <p:nvSpPr>
          <p:cNvPr id="16" name="TextBox 1"/>
          <p:cNvSpPr txBox="1"/>
          <p:nvPr/>
        </p:nvSpPr>
        <p:spPr>
          <a:xfrm>
            <a:off x="7812360" y="5805264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2025г.</a:t>
            </a:r>
            <a:endParaRPr lang="ru-RU" sz="1400" dirty="0"/>
          </a:p>
        </p:txBody>
      </p:sp>
      <p:sp>
        <p:nvSpPr>
          <p:cNvPr id="17" name="TextBox 1"/>
          <p:cNvSpPr txBox="1"/>
          <p:nvPr/>
        </p:nvSpPr>
        <p:spPr>
          <a:xfrm>
            <a:off x="5481565" y="5805264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2022г.</a:t>
            </a:r>
            <a:endParaRPr lang="ru-RU" sz="1400" dirty="0"/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575684186"/>
              </p:ext>
            </p:extLst>
          </p:nvPr>
        </p:nvGraphicFramePr>
        <p:xfrm>
          <a:off x="-90518" y="1061120"/>
          <a:ext cx="4212468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"/>
          <p:cNvSpPr txBox="1"/>
          <p:nvPr/>
        </p:nvSpPr>
        <p:spPr>
          <a:xfrm>
            <a:off x="539552" y="3221360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2022г.</a:t>
            </a:r>
            <a:endParaRPr lang="ru-RU" sz="1400" dirty="0"/>
          </a:p>
        </p:txBody>
      </p:sp>
      <p:sp>
        <p:nvSpPr>
          <p:cNvPr id="20" name="TextBox 1"/>
          <p:cNvSpPr txBox="1"/>
          <p:nvPr/>
        </p:nvSpPr>
        <p:spPr>
          <a:xfrm>
            <a:off x="1357009" y="3223421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2023г.</a:t>
            </a:r>
            <a:endParaRPr lang="ru-RU" sz="1400" dirty="0"/>
          </a:p>
        </p:txBody>
      </p:sp>
      <p:sp>
        <p:nvSpPr>
          <p:cNvPr id="21" name="TextBox 1"/>
          <p:cNvSpPr txBox="1"/>
          <p:nvPr/>
        </p:nvSpPr>
        <p:spPr>
          <a:xfrm>
            <a:off x="2123728" y="3223421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2024г.</a:t>
            </a:r>
            <a:endParaRPr lang="ru-RU" sz="1400" dirty="0"/>
          </a:p>
        </p:txBody>
      </p:sp>
      <p:sp>
        <p:nvSpPr>
          <p:cNvPr id="22" name="TextBox 1"/>
          <p:cNvSpPr txBox="1"/>
          <p:nvPr/>
        </p:nvSpPr>
        <p:spPr>
          <a:xfrm>
            <a:off x="3059832" y="3223421"/>
            <a:ext cx="68407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2025г.</a:t>
            </a:r>
            <a:endParaRPr lang="ru-RU" sz="14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346" y="976039"/>
            <a:ext cx="4224782" cy="281300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4" name="TextBox 23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1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1086" y="17123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по основным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76672"/>
            <a:ext cx="8712968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</a:t>
            </a:r>
          </a:p>
          <a:p>
            <a:pPr algn="just"/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Принцип формирования расходов бюджета: по разделам (подразделам), по ведомствам, по государственным (муниципальным) программам.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85398034"/>
              </p:ext>
            </p:extLst>
          </p:nvPr>
        </p:nvGraphicFramePr>
        <p:xfrm>
          <a:off x="179512" y="1916832"/>
          <a:ext cx="8712968" cy="476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1806" y="1772816"/>
            <a:ext cx="1103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Млн.рублей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7158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1086" y="17123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по основным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199438708"/>
              </p:ext>
            </p:extLst>
          </p:nvPr>
        </p:nvGraphicFramePr>
        <p:xfrm>
          <a:off x="107504" y="476672"/>
          <a:ext cx="456197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22545253"/>
              </p:ext>
            </p:extLst>
          </p:nvPr>
        </p:nvGraphicFramePr>
        <p:xfrm>
          <a:off x="4381446" y="2132856"/>
          <a:ext cx="475565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 flipV="1">
            <a:off x="2699792" y="1916832"/>
            <a:ext cx="0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8"/>
            <a:ext cx="4427984" cy="2950986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9" name="Picture 2" descr="https://infoption.ru/images/652b9612a183ff3baa8735bf6007529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025" y="548679"/>
            <a:ext cx="3600400" cy="197147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08646" y="394791"/>
            <a:ext cx="1103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Млн.рублей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16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2428" y="169796"/>
            <a:ext cx="6727137" cy="3788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0072" y="548680"/>
            <a:ext cx="7936924" cy="863267"/>
          </a:xfrm>
          <a:prstGeom prst="rect">
            <a:avLst/>
          </a:prstGeom>
        </p:spPr>
        <p:txBody>
          <a:bodyPr wrap="square" lIns="92919" tIns="46459" rIns="92919" bIns="46459">
            <a:spAutoFit/>
          </a:bodyPr>
          <a:lstStyle/>
          <a:p>
            <a:pPr algn="just"/>
            <a:r>
              <a:rPr lang="ru-RU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Программный </a:t>
            </a: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</a:t>
            </a: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каждая программа своей целью прямо увязана с тем или иным итогом деятельности ведомства.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0192" y="1329084"/>
            <a:ext cx="2697033" cy="11094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2542718"/>
            <a:ext cx="2614625" cy="13557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2081" y="4034061"/>
            <a:ext cx="2881847" cy="13557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Осуществление бюджетных расходов посредством финансирования муниципальных программ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258" y="5418144"/>
            <a:ext cx="8655475" cy="11402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2023 год и на плановый период 2024 и 2025 годов сформирован на основе                     22 муниципальных программ Шарангского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углом 7"/>
          <p:cNvSpPr/>
          <p:nvPr/>
        </p:nvSpPr>
        <p:spPr>
          <a:xfrm>
            <a:off x="2012218" y="3000379"/>
            <a:ext cx="1202268" cy="808661"/>
          </a:xfrm>
          <a:prstGeom prst="ben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9" tIns="46459" rIns="92919" bIns="46459"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трелка углом 8"/>
          <p:cNvSpPr/>
          <p:nvPr/>
        </p:nvSpPr>
        <p:spPr>
          <a:xfrm>
            <a:off x="4792119" y="1505122"/>
            <a:ext cx="1202268" cy="933450"/>
          </a:xfrm>
          <a:prstGeom prst="ben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919" tIns="46459" rIns="92919" bIns="46459"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1258" y="6526218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1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88005"/>
            <a:ext cx="7558342" cy="3327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Программные и непрограммные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9683" y="548680"/>
            <a:ext cx="6970127" cy="955600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расходы: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810,9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рублей;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 726,5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млн. рублей;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 727,5 млн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600" y="1890014"/>
            <a:ext cx="4023797" cy="3400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Программные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4623" y="1890012"/>
            <a:ext cx="4004733" cy="3400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Непрограммные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555913" y="1623547"/>
            <a:ext cx="43310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893089" y="1656785"/>
            <a:ext cx="0" cy="233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55913" y="1656785"/>
            <a:ext cx="0" cy="233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788024" y="1504280"/>
            <a:ext cx="0" cy="119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03700" y="2564904"/>
            <a:ext cx="3845595" cy="3024336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-                                               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701,9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(86,6%)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–                                                 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628,7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(86,5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–                                             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634,0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(87,1%) 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распределены исходя из необходимости достижения запланированных индикаторов и конечных результатов по муниципальным программам Шарангского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32040" y="2564904"/>
            <a:ext cx="3684560" cy="3024336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год-                                                   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109,0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(13,4%)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-                                          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97,8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(13,5%)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–                                             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93,5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(12,9%) 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по муниципальным программам, в том числе на содержание органов местного самоуправления, отдельных муниципальных учреждений и отдельных мероприятий в области социальной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85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6461" y="158060"/>
            <a:ext cx="6624735" cy="5862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основные муниципальные программы будут 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реализовываться на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56376" y="612777"/>
            <a:ext cx="1053996" cy="263103"/>
          </a:xfrm>
          <a:prstGeom prst="rect">
            <a:avLst/>
          </a:prstGeom>
          <a:noFill/>
        </p:spPr>
        <p:txBody>
          <a:bodyPr wrap="square" lIns="92919" tIns="46459" rIns="92919" bIns="46459" rtlCol="0">
            <a:sp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455587"/>
              </p:ext>
            </p:extLst>
          </p:nvPr>
        </p:nvGraphicFramePr>
        <p:xfrm>
          <a:off x="48016" y="836712"/>
          <a:ext cx="8958846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3896"/>
                <a:gridCol w="881515"/>
                <a:gridCol w="964341"/>
                <a:gridCol w="798689"/>
                <a:gridCol w="959743"/>
                <a:gridCol w="980662"/>
              </a:tblGrid>
              <a:tr h="478464"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2022 г.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               2023 г.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к  2022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 2025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563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образования Шарангского муниципального района»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341,9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376,9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375,8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376,1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681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культуры Шарангского муниципального района»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90,6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121,9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4653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физической культуры и спорта Шарангского муниципального района»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65,4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56,6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5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агропромышленного комплекса Шарангского муниципального района»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48,2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47,2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795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транспортной системы в Шарангском муниципальном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районе»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31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«Защита населения и территорий от чрезвычайных ситуаций, обеспечение пожарной безопасности  и безопасности людей на водных  объектах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Шарангского муниципального района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9375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«Информационная среда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Шарангского муниципального района»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87,8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пассажирского транспорта на территории Шарангского муниципального района»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50,6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0691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«Обеспечение граждан Шарангского района доступным и комфортным жильем»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77867" y="6496201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23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4843"/>
            <a:ext cx="6984776" cy="5789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Сведения о расходах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бюджета округа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разделам и подразделам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классификации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1146" y="640225"/>
            <a:ext cx="973189" cy="278491"/>
          </a:xfrm>
          <a:prstGeom prst="rect">
            <a:avLst/>
          </a:prstGeom>
          <a:noFill/>
        </p:spPr>
        <p:txBody>
          <a:bodyPr wrap="none" lIns="92919" tIns="46459" rIns="92919" bIns="46459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лн.рублей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495789"/>
              </p:ext>
            </p:extLst>
          </p:nvPr>
        </p:nvGraphicFramePr>
        <p:xfrm>
          <a:off x="107504" y="888304"/>
          <a:ext cx="8692750" cy="5795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678"/>
                <a:gridCol w="3672408"/>
                <a:gridCol w="845050"/>
                <a:gridCol w="876491"/>
                <a:gridCol w="798739"/>
                <a:gridCol w="855473"/>
                <a:gridCol w="1024911"/>
              </a:tblGrid>
              <a:tr h="45733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Рз/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Пз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2022 г.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к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2022 г.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2024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2025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4577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64,7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64,7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95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0102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3264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0103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0467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0104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</a:t>
                      </a:r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44,8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457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0105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7172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0106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надзора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415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0107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проведения выборов и референдумов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457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0111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457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0113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4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08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0203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10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48464" y="6571449"/>
            <a:ext cx="395536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94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367012"/>
              </p:ext>
            </p:extLst>
          </p:nvPr>
        </p:nvGraphicFramePr>
        <p:xfrm>
          <a:off x="179513" y="188642"/>
          <a:ext cx="8784975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762"/>
                <a:gridCol w="3213889"/>
                <a:gridCol w="996340"/>
                <a:gridCol w="996340"/>
                <a:gridCol w="947776"/>
                <a:gridCol w="1034274"/>
                <a:gridCol w="953594"/>
              </a:tblGrid>
              <a:tr h="51603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Рз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 Пз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2022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2025г.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50067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0310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107,0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3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159,0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106,6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67,0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65,7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61,6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0405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44,7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54,2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48,3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47,4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0406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Водное</a:t>
                      </a:r>
                      <a:r>
                        <a:rPr lang="ru-RU" sz="13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хозяйство</a:t>
                      </a:r>
                      <a:endParaRPr lang="ru-RU" sz="13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150,0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0408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12,3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68,3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0409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61,3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50,6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0410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1017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85,7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3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39,6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41,9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35,8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35,4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0501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55,3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0502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37,3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7265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0503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31,6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18,6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58,9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18,3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18,3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1017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0505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</a:t>
                      </a:r>
                      <a:r>
                        <a:rPr lang="ru-RU" sz="13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хозяйства</a:t>
                      </a:r>
                      <a:endParaRPr lang="ru-RU" sz="1300" b="0" i="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12,8 раза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0700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359,8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406,1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112,9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394,7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394,9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0701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119,4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125,3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104,9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125,3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125,2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83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0702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174,6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195,2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111,8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194,2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194,5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60432" y="6571449"/>
            <a:ext cx="511491" cy="286551"/>
          </a:xfrm>
          <a:prstGeom prst="rect">
            <a:avLst/>
          </a:prstGeom>
          <a:noFill/>
        </p:spPr>
        <p:txBody>
          <a:bodyPr wrap="square" lIns="85661" tIns="42830" rIns="85661" bIns="42830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02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393592"/>
              </p:ext>
            </p:extLst>
          </p:nvPr>
        </p:nvGraphicFramePr>
        <p:xfrm>
          <a:off x="107504" y="188638"/>
          <a:ext cx="8856984" cy="6131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3476316"/>
                <a:gridCol w="979095"/>
                <a:gridCol w="944741"/>
                <a:gridCol w="876031"/>
                <a:gridCol w="944741"/>
                <a:gridCol w="1059996"/>
              </a:tblGrid>
              <a:tr h="664009"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Рз/ Пз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2023 г.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2025 г.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3350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0703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46,4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162,8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36,0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36,0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691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0707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104,2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6918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0709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34,9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36,7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105,2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36,7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36,7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726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266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0801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64,9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159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0804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2669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266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5608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266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124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0522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56,4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052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1102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56,4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0522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305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1201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Телевидение и радиовещание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600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1202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121920" marR="121920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2669"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863,5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810,9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726,5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727,5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116632"/>
            <a:ext cx="597666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Муниципальная программа «Развитие образования Шарангского муниципального района»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0501" y="836712"/>
            <a:ext cx="8575003" cy="740156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Цель программы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формирование на территории Шарангского муниципального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округа  образовательной системы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обеспечивающей доступность качественного образования, отвечающего потребностям инновационного развития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экономики, ожиданиям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общества и каждого гражданина.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4149079"/>
            <a:ext cx="40354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Реализация программы включает в себя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предоставление субсидии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выполнение муниципального задания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бюджетным учреждениям, содержание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казенного учреждения и управления образования и молодежной политики.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652940353"/>
              </p:ext>
            </p:extLst>
          </p:nvPr>
        </p:nvGraphicFramePr>
        <p:xfrm>
          <a:off x="320501" y="1836944"/>
          <a:ext cx="5112568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112915248"/>
              </p:ext>
            </p:extLst>
          </p:nvPr>
        </p:nvGraphicFramePr>
        <p:xfrm>
          <a:off x="3851920" y="3834300"/>
          <a:ext cx="5114274" cy="256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2" name="Picture 2" descr="http://dou4-novokub.ucoz.ru/profsojuzm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76868"/>
            <a:ext cx="2918310" cy="22574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437658"/>
              </p:ext>
            </p:extLst>
          </p:nvPr>
        </p:nvGraphicFramePr>
        <p:xfrm>
          <a:off x="323528" y="908720"/>
          <a:ext cx="8494324" cy="518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624"/>
                <a:gridCol w="965533"/>
                <a:gridCol w="978869"/>
                <a:gridCol w="1004158"/>
                <a:gridCol w="964984"/>
                <a:gridCol w="953156"/>
              </a:tblGrid>
              <a:tr h="1024114"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2023 года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             к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2022 году</a:t>
                      </a: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года</a:t>
                      </a: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2025 года</a:t>
                      </a: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</a:tr>
              <a:tr h="718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«Развитие образования Шарангского муниципального района»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341,9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376,9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110,2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375,8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376,1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общего образования»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289,4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289,5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дополнительного образования и воспитания детей»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«Патриотическое воспитание детей Шарангского муниципального района»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18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«Ресурсное обеспечение сферы образования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Шарангском муниципальном районе»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«Социально-правовая защита детей в Шарангском муниципальном районе 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3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«Молодежь»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«Обеспечение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реализации муниципальной программы»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36,1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36,1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36,1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83135" y="623717"/>
            <a:ext cx="973189" cy="278491"/>
          </a:xfrm>
          <a:prstGeom prst="rect">
            <a:avLst/>
          </a:prstGeom>
          <a:noFill/>
        </p:spPr>
        <p:txBody>
          <a:bodyPr wrap="none" lIns="92919" tIns="46459" rIns="92919" bIns="46459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633670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Муниципальная программа «Развитие образования Шарангского муниципального района»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55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8023" y="151172"/>
            <a:ext cx="7084969" cy="5789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«Развитие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культуры                                                                       Шарангского муниципального района»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961060"/>
            <a:ext cx="8047920" cy="1601931"/>
          </a:xfrm>
          <a:prstGeom prst="rect">
            <a:avLst/>
          </a:prstGeom>
          <a:noFill/>
        </p:spPr>
        <p:txBody>
          <a:bodyPr wrap="square" lIns="92919" tIns="46459" rIns="92919" bIns="46459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Основные цели программы: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развитие библиотечно-информационного обслуживания населения;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организация культурно-массовых мероприятий;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организация культурно-массовых мероприятий в сельских учреждениях культуры;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развитие сферы музейной деятельности;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повышение качества и доступности услуг в сфере дополнительного образования;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обеспечение реализации муниципальной программы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01138" y="2520085"/>
            <a:ext cx="4202358" cy="1456102"/>
          </a:xfrm>
          <a:prstGeom prst="rect">
            <a:avLst/>
          </a:prstGeom>
        </p:spPr>
        <p:txBody>
          <a:bodyPr wrap="square" lIns="85661" tIns="42830" rIns="85661" bIns="42830">
            <a:spAutoFit/>
          </a:bodyPr>
          <a:lstStyle/>
          <a:p>
            <a:pPr algn="just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муниципальной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включает 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себя предоставление субсидии на выполнение муниципального задания 4 учреждениям культуры, 1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учреждение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дополнительного образования и содержание отдела культуры.</a:t>
            </a:r>
            <a:endParaRPr lang="ru-RU" sz="14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70743257"/>
              </p:ext>
            </p:extLst>
          </p:nvPr>
        </p:nvGraphicFramePr>
        <p:xfrm>
          <a:off x="205167" y="2852936"/>
          <a:ext cx="439248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65" y="3861048"/>
            <a:ext cx="4370386" cy="248108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3131840" y="2775411"/>
            <a:ext cx="970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Млн.рублей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58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51171"/>
            <a:ext cx="6971893" cy="6404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«Развитие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культуры                                                                       Шарангского муниципального района»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698109"/>
              </p:ext>
            </p:extLst>
          </p:nvPr>
        </p:nvGraphicFramePr>
        <p:xfrm>
          <a:off x="323529" y="1030378"/>
          <a:ext cx="8583468" cy="5020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0643"/>
                <a:gridCol w="1048937"/>
                <a:gridCol w="1132829"/>
                <a:gridCol w="938604"/>
                <a:gridCol w="1111664"/>
                <a:gridCol w="1010791"/>
              </a:tblGrid>
              <a:tr h="739252"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 2022 года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               к 2022 году</a:t>
                      </a: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2024 года</a:t>
                      </a: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2025 года</a:t>
                      </a:r>
                    </a:p>
                  </a:txBody>
                  <a:tcPr marL="121920" marR="121920" marT="34290" marB="34290">
                    <a:solidFill>
                      <a:schemeClr val="bg2"/>
                    </a:solidFill>
                  </a:tcPr>
                </a:tc>
              </a:tr>
              <a:tr h="6751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«Развитие культуры Шарангского муниципального района»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110,4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51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библиотечно-информационного обслуживания населения»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25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«Организация культурно-массовых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мероприятий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51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«Организация культурно-массовых мероприятий в сельских учреждениях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культуры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25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сферы музейной деятельности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51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«Повышение качества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доступности услуг в сфере дополнительного образования»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2,0 раза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51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«Обеспечение реализации муниципальной программы»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79388" y="755926"/>
            <a:ext cx="973189" cy="278491"/>
          </a:xfrm>
          <a:prstGeom prst="rect">
            <a:avLst/>
          </a:prstGeom>
          <a:noFill/>
        </p:spPr>
        <p:txBody>
          <a:bodyPr wrap="none" lIns="92919" tIns="46459" rIns="92919" bIns="46459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2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2480"/>
            <a:ext cx="8272040" cy="5789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«Развитие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физической культуры и спорта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Шарангского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района»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7649" y="765149"/>
            <a:ext cx="8272040" cy="78632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just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создание условий, обеспечивающих возможность гражданам систематически заниматься физической культурой и спортом, повышение конкурентоспособности спортсменов района на межрайонных, областных и всероссийских соревнованиях.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51901" y="1284895"/>
            <a:ext cx="994427" cy="278491"/>
          </a:xfrm>
          <a:prstGeom prst="rect">
            <a:avLst/>
          </a:prstGeom>
        </p:spPr>
        <p:txBody>
          <a:bodyPr wrap="square" lIns="92919" tIns="46459" rIns="92919" bIns="46459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лн.рублей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587554"/>
              </p:ext>
            </p:extLst>
          </p:nvPr>
        </p:nvGraphicFramePr>
        <p:xfrm>
          <a:off x="221891" y="1590858"/>
          <a:ext cx="8648169" cy="2243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6982"/>
                <a:gridCol w="1057184"/>
                <a:gridCol w="998360"/>
                <a:gridCol w="876142"/>
                <a:gridCol w="1058920"/>
                <a:gridCol w="1050581"/>
              </a:tblGrid>
              <a:tr h="440934"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2023 года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к 2022 году</a:t>
                      </a: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2024 года</a:t>
                      </a: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2025 года</a:t>
                      </a: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</a:t>
                      </a:r>
                      <a:r>
                        <a:rPr lang="ru-RU" sz="1200" b="1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«Развитие физической культуры и спорта Шарангского муниципального района»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62,7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65,4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104,3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56,6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03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физической культуры и массового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спорта»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58,7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102,7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49,3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54,5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спорта высших достижений и системы подготовки спортивного резерва»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«Обеспечение реализации муниципальной программы»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130,6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93774931"/>
              </p:ext>
            </p:extLst>
          </p:nvPr>
        </p:nvGraphicFramePr>
        <p:xfrm>
          <a:off x="179512" y="3886535"/>
          <a:ext cx="5616624" cy="2278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914" y="3645024"/>
            <a:ext cx="2769002" cy="276900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43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7" y="116636"/>
            <a:ext cx="7056785" cy="6251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85661" tIns="42830" rIns="85661" bIns="4283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программа «Развитие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агропромышленного комплекса                                         Шарангского муниципального района»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052736"/>
            <a:ext cx="3809210" cy="20328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2919" tIns="46459" rIns="92919" bIns="46459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Цели программы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algn="just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- развитие производственно-финансовой деятельности организаций  агропромышленного комплекса Шарангского муниципального района;</a:t>
            </a:r>
          </a:p>
          <a:p>
            <a:pPr algn="just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- создание условий для устойчивого развития сельских территорий;</a:t>
            </a:r>
          </a:p>
          <a:p>
            <a:pPr algn="just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- обеспечение создания условий для реализации муниципальной программы.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98030" y="3212976"/>
            <a:ext cx="1066458" cy="278491"/>
          </a:xfrm>
          <a:prstGeom prst="rect">
            <a:avLst/>
          </a:prstGeom>
        </p:spPr>
        <p:txBody>
          <a:bodyPr wrap="square" lIns="92919" tIns="46459" rIns="92919" bIns="46459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лн.рублей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70357"/>
              </p:ext>
            </p:extLst>
          </p:nvPr>
        </p:nvGraphicFramePr>
        <p:xfrm>
          <a:off x="107503" y="3555669"/>
          <a:ext cx="8856984" cy="2731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4200"/>
                <a:gridCol w="1037864"/>
                <a:gridCol w="963730"/>
                <a:gridCol w="963730"/>
                <a:gridCol w="963730"/>
                <a:gridCol w="963730"/>
              </a:tblGrid>
              <a:tr h="479652"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к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года</a:t>
                      </a: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года</a:t>
                      </a:r>
                    </a:p>
                  </a:txBody>
                  <a:tcPr marL="121920" marR="121920"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031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</a:t>
                      </a:r>
                      <a:r>
                        <a:rPr lang="ru-RU" sz="1200" b="1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«Развитие агропромышленного комплекса Шарангского муниципального района»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47,1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0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сельского хозяйства, пищевой и перерабатывающей промышленности Шарангского муниципального района Нижегородской области»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39,1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50,6</a:t>
                      </a: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41,7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031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"Комплексное развитие сельских территорий Шарангского муниципального района Нижегородской области" 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047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«Обеспечение реализации муниципальной программы»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714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25314"/>
            <a:ext cx="4535744" cy="216024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437" y="1340768"/>
            <a:ext cx="4810563" cy="28480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64085" y="97571"/>
            <a:ext cx="6864300" cy="4016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2919" tIns="46459" rIns="92919" bIns="46459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64288" y="3284984"/>
            <a:ext cx="801603" cy="201547"/>
          </a:xfrm>
          <a:prstGeom prst="rect">
            <a:avLst/>
          </a:prstGeom>
          <a:noFill/>
        </p:spPr>
        <p:txBody>
          <a:bodyPr wrap="none" lIns="92919" tIns="46459" rIns="92919" bIns="46459" rtlCol="0">
            <a:spAutoFit/>
          </a:bodyPr>
          <a:lstStyle/>
          <a:p>
            <a:r>
              <a:rPr lang="ru-RU" sz="7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ул.Свободы,д.2</a:t>
            </a:r>
          </a:p>
        </p:txBody>
      </p:sp>
      <p:pic>
        <p:nvPicPr>
          <p:cNvPr id="5" name="Рисунок 4" descr="ад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277" y="474698"/>
            <a:ext cx="4392487" cy="2664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07503" y="3036207"/>
            <a:ext cx="6432251" cy="3140813"/>
          </a:xfrm>
          <a:prstGeom prst="rect">
            <a:avLst/>
          </a:prstGeom>
          <a:noFill/>
        </p:spPr>
        <p:txBody>
          <a:bodyPr wrap="square" lIns="92919" tIns="46459" rIns="92919" bIns="46459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Полное наименование 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Шарангского муниципального округа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Вышестоящий орган: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администрация Шарангского муниципального округа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Местонахождение: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606840, Нижегородская область, р.п.Шаранга, ул.Свободы.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.2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Контактный телефон, факс 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(831) 55 2 -13- 66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Страница на официальном сайте: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http://www.sharanga.nnov.ru/munitsipalnye-finansy/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Адрес электронной почты: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voron004@rambler.ru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46747" y="6484192"/>
            <a:ext cx="339707" cy="286551"/>
          </a:xfrm>
          <a:prstGeom prst="rect">
            <a:avLst/>
          </a:prstGeom>
        </p:spPr>
        <p:txBody>
          <a:bodyPr wrap="none" lIns="85661" tIns="42830" rIns="85661" bIns="4283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3292</TotalTime>
  <Words>3832</Words>
  <Application>Microsoft Office PowerPoint</Application>
  <PresentationFormat>Экран (4:3)</PresentationFormat>
  <Paragraphs>1273</Paragraphs>
  <Slides>38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NewsPrint</vt:lpstr>
      <vt:lpstr>Презентация PowerPoint</vt:lpstr>
      <vt:lpstr>Презентация PowerPoint</vt:lpstr>
      <vt:lpstr>Публичные слушания по проекту бюджета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000</cp:lastModifiedBy>
  <cp:revision>235</cp:revision>
  <cp:lastPrinted>2022-11-25T08:01:35Z</cp:lastPrinted>
  <dcterms:created xsi:type="dcterms:W3CDTF">2022-11-14T04:44:02Z</dcterms:created>
  <dcterms:modified xsi:type="dcterms:W3CDTF">2022-11-25T10:48:18Z</dcterms:modified>
</cp:coreProperties>
</file>